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0" r:id="rId3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5.wmf"/><Relationship Id="rId7" Type="http://schemas.openxmlformats.org/officeDocument/2006/relationships/image" Target="../media/image9.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 Id="rId9" Type="http://schemas.openxmlformats.org/officeDocument/2006/relationships/image" Target="../media/image1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64.wmf"/><Relationship Id="rId2" Type="http://schemas.openxmlformats.org/officeDocument/2006/relationships/image" Target="../media/image54.wmf"/><Relationship Id="rId1" Type="http://schemas.openxmlformats.org/officeDocument/2006/relationships/image" Target="../media/image53.wmf"/><Relationship Id="rId5" Type="http://schemas.openxmlformats.org/officeDocument/2006/relationships/image" Target="../media/image66.wmf"/><Relationship Id="rId4" Type="http://schemas.openxmlformats.org/officeDocument/2006/relationships/image" Target="../media/image65.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69.wmf"/><Relationship Id="rId2" Type="http://schemas.openxmlformats.org/officeDocument/2006/relationships/image" Target="../media/image68.wmf"/><Relationship Id="rId1" Type="http://schemas.openxmlformats.org/officeDocument/2006/relationships/image" Target="../media/image67.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72.wmf"/><Relationship Id="rId2" Type="http://schemas.openxmlformats.org/officeDocument/2006/relationships/image" Target="../media/image71.wmf"/><Relationship Id="rId1" Type="http://schemas.openxmlformats.org/officeDocument/2006/relationships/image" Target="../media/image70.wmf"/><Relationship Id="rId4" Type="http://schemas.openxmlformats.org/officeDocument/2006/relationships/image" Target="../media/image73.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75.wmf"/><Relationship Id="rId7" Type="http://schemas.openxmlformats.org/officeDocument/2006/relationships/image" Target="../media/image79.wmf"/><Relationship Id="rId2" Type="http://schemas.openxmlformats.org/officeDocument/2006/relationships/image" Target="../media/image74.wmf"/><Relationship Id="rId1" Type="http://schemas.openxmlformats.org/officeDocument/2006/relationships/image" Target="../media/image13.wmf"/><Relationship Id="rId6" Type="http://schemas.openxmlformats.org/officeDocument/2006/relationships/image" Target="../media/image78.wmf"/><Relationship Id="rId5" Type="http://schemas.openxmlformats.org/officeDocument/2006/relationships/image" Target="../media/image77.wmf"/><Relationship Id="rId4" Type="http://schemas.openxmlformats.org/officeDocument/2006/relationships/image" Target="../media/image76.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82.wmf"/><Relationship Id="rId2" Type="http://schemas.openxmlformats.org/officeDocument/2006/relationships/image" Target="../media/image81.wmf"/><Relationship Id="rId1" Type="http://schemas.openxmlformats.org/officeDocument/2006/relationships/image" Target="../media/image80.wmf"/><Relationship Id="rId4" Type="http://schemas.openxmlformats.org/officeDocument/2006/relationships/image" Target="../media/image83.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84.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87.wmf"/><Relationship Id="rId2" Type="http://schemas.openxmlformats.org/officeDocument/2006/relationships/image" Target="../media/image86.wmf"/><Relationship Id="rId1" Type="http://schemas.openxmlformats.org/officeDocument/2006/relationships/image" Target="../media/image85.wmf"/><Relationship Id="rId5" Type="http://schemas.openxmlformats.org/officeDocument/2006/relationships/image" Target="../media/image89.wmf"/><Relationship Id="rId4" Type="http://schemas.openxmlformats.org/officeDocument/2006/relationships/image" Target="../media/image8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2.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image" Target="../media/image29.wmf"/><Relationship Id="rId7" Type="http://schemas.openxmlformats.org/officeDocument/2006/relationships/image" Target="../media/image33.wmf"/><Relationship Id="rId2" Type="http://schemas.openxmlformats.org/officeDocument/2006/relationships/image" Target="../media/image28.wmf"/><Relationship Id="rId1" Type="http://schemas.openxmlformats.org/officeDocument/2006/relationships/image" Target="../media/image27.wmf"/><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image" Target="../media/image3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 Id="rId5" Type="http://schemas.openxmlformats.org/officeDocument/2006/relationships/image" Target="../media/image39.wmf"/><Relationship Id="rId4" Type="http://schemas.openxmlformats.org/officeDocument/2006/relationships/image" Target="../media/image3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2.wmf"/><Relationship Id="rId7" Type="http://schemas.openxmlformats.org/officeDocument/2006/relationships/image" Target="../media/image46.wmf"/><Relationship Id="rId2" Type="http://schemas.openxmlformats.org/officeDocument/2006/relationships/image" Target="../media/image41.wmf"/><Relationship Id="rId1" Type="http://schemas.openxmlformats.org/officeDocument/2006/relationships/image" Target="../media/image40.wmf"/><Relationship Id="rId6" Type="http://schemas.openxmlformats.org/officeDocument/2006/relationships/image" Target="../media/image45.wmf"/><Relationship Id="rId5" Type="http://schemas.openxmlformats.org/officeDocument/2006/relationships/image" Target="../media/image44.wmf"/><Relationship Id="rId4" Type="http://schemas.openxmlformats.org/officeDocument/2006/relationships/image" Target="../media/image43.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54.wmf"/><Relationship Id="rId3" Type="http://schemas.openxmlformats.org/officeDocument/2006/relationships/image" Target="../media/image49.wmf"/><Relationship Id="rId7" Type="http://schemas.openxmlformats.org/officeDocument/2006/relationships/image" Target="../media/image53.wmf"/><Relationship Id="rId2" Type="http://schemas.openxmlformats.org/officeDocument/2006/relationships/image" Target="../media/image48.wmf"/><Relationship Id="rId1" Type="http://schemas.openxmlformats.org/officeDocument/2006/relationships/image" Target="../media/image47.wmf"/><Relationship Id="rId6" Type="http://schemas.openxmlformats.org/officeDocument/2006/relationships/image" Target="../media/image52.wmf"/><Relationship Id="rId5" Type="http://schemas.openxmlformats.org/officeDocument/2006/relationships/image" Target="../media/image51.wmf"/><Relationship Id="rId4" Type="http://schemas.openxmlformats.org/officeDocument/2006/relationships/image" Target="../media/image50.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7.wmf"/><Relationship Id="rId2" Type="http://schemas.openxmlformats.org/officeDocument/2006/relationships/image" Target="../media/image56.wmf"/><Relationship Id="rId1" Type="http://schemas.openxmlformats.org/officeDocument/2006/relationships/image" Target="../media/image55.wmf"/><Relationship Id="rId5" Type="http://schemas.openxmlformats.org/officeDocument/2006/relationships/image" Target="../media/image59.wmf"/><Relationship Id="rId4" Type="http://schemas.openxmlformats.org/officeDocument/2006/relationships/image" Target="../media/image58.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image" Target="../media/image61.wmf"/><Relationship Id="rId1" Type="http://schemas.openxmlformats.org/officeDocument/2006/relationships/image" Target="../media/image60.wmf"/><Relationship Id="rId4" Type="http://schemas.openxmlformats.org/officeDocument/2006/relationships/image" Target="../media/image6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D48BBC-237F-48BA-9100-8907C41C680B}" type="datetimeFigureOut">
              <a:rPr kumimoji="1" lang="ja-JP" altLang="en-US" smtClean="0"/>
              <a:t>2016/2/4</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9F0160-1A0E-4638-8D1C-DF20FE771D58}" type="slidenum">
              <a:rPr kumimoji="1" lang="ja-JP" altLang="en-US" smtClean="0"/>
              <a:t>‹#›</a:t>
            </a:fld>
            <a:endParaRPr kumimoji="1" lang="ja-JP" altLang="en-US"/>
          </a:p>
        </p:txBody>
      </p:sp>
    </p:spTree>
    <p:extLst>
      <p:ext uri="{BB962C8B-B14F-4D97-AF65-F5344CB8AC3E}">
        <p14:creationId xmlns:p14="http://schemas.microsoft.com/office/powerpoint/2010/main" val="14300990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a:xfrm>
            <a:off x="6400800" y="6355080"/>
            <a:ext cx="2286000" cy="365760"/>
          </a:xfrm>
        </p:spPr>
        <p:txBody>
          <a:bodyPr/>
          <a:lstStyle>
            <a:lvl1pPr>
              <a:defRPr sz="1400"/>
            </a:lvl1pPr>
          </a:lstStyle>
          <a:p>
            <a:fld id="{79772DF9-B031-4AB9-9DCD-13C145B21F67}" type="datetime1">
              <a:rPr kumimoji="1" lang="ja-JP" altLang="en-US" smtClean="0"/>
              <a:t>2016/2/4</a:t>
            </a:fld>
            <a:endParaRPr kumimoji="1" lang="ja-JP" altLang="en-US"/>
          </a:p>
        </p:txBody>
      </p:sp>
      <p:sp>
        <p:nvSpPr>
          <p:cNvPr id="17" name="フッター プレースホルダー 16"/>
          <p:cNvSpPr>
            <a:spLocks noGrp="1"/>
          </p:cNvSpPr>
          <p:nvPr>
            <p:ph type="ftr" sz="quarter" idx="11"/>
          </p:nvPr>
        </p:nvSpPr>
        <p:spPr>
          <a:xfrm>
            <a:off x="2898648" y="6355080"/>
            <a:ext cx="3474720" cy="365760"/>
          </a:xfrm>
        </p:spPr>
        <p:txBody>
          <a:bodyPr/>
          <a:lstStyle/>
          <a:p>
            <a:endParaRPr kumimoji="1" lang="ja-JP" altLang="en-US"/>
          </a:p>
        </p:txBody>
      </p:sp>
      <p:sp>
        <p:nvSpPr>
          <p:cNvPr id="29" name="スライド番号プレースホルダー 28"/>
          <p:cNvSpPr>
            <a:spLocks noGrp="1"/>
          </p:cNvSpPr>
          <p:nvPr>
            <p:ph type="sldNum" sz="quarter" idx="12"/>
          </p:nvPr>
        </p:nvSpPr>
        <p:spPr>
          <a:xfrm>
            <a:off x="1216152" y="6355080"/>
            <a:ext cx="1219200" cy="365760"/>
          </a:xfrm>
        </p:spPr>
        <p:txBody>
          <a:bodyPr/>
          <a:lstStyle/>
          <a:p>
            <a:fld id="{5203481B-61A1-4F38-9D9C-98D14EDD6723}" type="slidenum">
              <a:rPr kumimoji="1" lang="ja-JP" altLang="en-US" smtClean="0"/>
              <a:t>‹#›</a:t>
            </a:fld>
            <a:endParaRPr kumimoji="1" lang="ja-JP" altLang="en-US"/>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2C6443DD-8519-4F0A-A5C4-0A438E9A6014}" type="datetime1">
              <a:rPr kumimoji="1" lang="ja-JP" altLang="en-US" smtClean="0"/>
              <a:t>2016/2/4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03481B-61A1-4F38-9D9C-98D14EDD6723}"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4EB0CD53-A635-4F85-AC0A-DE54D4300D50}" type="datetime1">
              <a:rPr kumimoji="1" lang="ja-JP" altLang="en-US" smtClean="0"/>
              <a:t>2016/2/4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03481B-61A1-4F38-9D9C-98D14EDD6723}" type="slidenum">
              <a:rPr kumimoji="1" lang="ja-JP" altLang="en-US" smtClean="0"/>
              <a:t>‹#›</a:t>
            </a:fld>
            <a:endParaRPr kumimoji="1" lang="ja-JP" altLang="en-US"/>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4" name="日付プレースホルダー 3"/>
          <p:cNvSpPr>
            <a:spLocks noGrp="1"/>
          </p:cNvSpPr>
          <p:nvPr>
            <p:ph type="dt" sz="half" idx="10"/>
          </p:nvPr>
        </p:nvSpPr>
        <p:spPr/>
        <p:txBody>
          <a:bodyPr/>
          <a:lstStyle/>
          <a:p>
            <a:fld id="{5F7B1DF4-3107-401A-9B11-AE5CF0E17990}" type="datetime1">
              <a:rPr kumimoji="1" lang="ja-JP" altLang="en-US" smtClean="0"/>
              <a:t>2016/2/4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203481B-61A1-4F38-9D9C-98D14EDD6723}" type="slidenum">
              <a:rPr kumimoji="1" lang="ja-JP" altLang="en-US" smtClean="0"/>
              <a:t>‹#›</a:t>
            </a:fld>
            <a:endParaRPr kumimoji="1" lang="ja-JP" altLang="en-US"/>
          </a:p>
        </p:txBody>
      </p:sp>
      <p:sp>
        <p:nvSpPr>
          <p:cNvPr id="8" name="コンテンツ プレースホルダー 7"/>
          <p:cNvSpPr>
            <a:spLocks noGrp="1"/>
          </p:cNvSpPr>
          <p:nvPr>
            <p:ph sz="quarter" idx="1"/>
          </p:nvPr>
        </p:nvSpPr>
        <p:spPr>
          <a:xfrm>
            <a:off x="457200" y="1219200"/>
            <a:ext cx="8229600"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a:xfrm>
            <a:off x="6400800" y="6355080"/>
            <a:ext cx="2286000" cy="365760"/>
          </a:xfrm>
        </p:spPr>
        <p:txBody>
          <a:bodyPr/>
          <a:lstStyle/>
          <a:p>
            <a:fld id="{982218F3-10C9-42AA-86E9-227B78B37BAF}" type="datetime1">
              <a:rPr kumimoji="1" lang="ja-JP" altLang="en-US" smtClean="0"/>
              <a:t>2016/2/4</a:t>
            </a:fld>
            <a:endParaRPr kumimoji="1" lang="ja-JP" altLang="en-US"/>
          </a:p>
        </p:txBody>
      </p:sp>
      <p:sp>
        <p:nvSpPr>
          <p:cNvPr id="5" name="フッター プレースホルダー 4"/>
          <p:cNvSpPr>
            <a:spLocks noGrp="1"/>
          </p:cNvSpPr>
          <p:nvPr>
            <p:ph type="ftr" sz="quarter" idx="11"/>
          </p:nvPr>
        </p:nvSpPr>
        <p:spPr>
          <a:xfrm>
            <a:off x="2898648" y="6355080"/>
            <a:ext cx="3474720" cy="365760"/>
          </a:xfrm>
        </p:spPr>
        <p:txBody>
          <a:bodyPr/>
          <a:lstStyle/>
          <a:p>
            <a:endParaRPr kumimoji="1" lang="ja-JP" altLang="en-US"/>
          </a:p>
        </p:txBody>
      </p:sp>
      <p:sp>
        <p:nvSpPr>
          <p:cNvPr id="6" name="スライド番号プレースホルダー 5"/>
          <p:cNvSpPr>
            <a:spLocks noGrp="1"/>
          </p:cNvSpPr>
          <p:nvPr>
            <p:ph type="sldNum" sz="quarter" idx="12"/>
          </p:nvPr>
        </p:nvSpPr>
        <p:spPr>
          <a:xfrm>
            <a:off x="1069848" y="6355080"/>
            <a:ext cx="1520952" cy="365760"/>
          </a:xfrm>
        </p:spPr>
        <p:txBody>
          <a:bodyPr/>
          <a:lstStyle/>
          <a:p>
            <a:fld id="{5203481B-61A1-4F38-9D9C-98D14EDD6723}" type="slidenum">
              <a:rPr kumimoji="1" lang="ja-JP" altLang="en-US" smtClean="0"/>
              <a:t>‹#›</a:t>
            </a:fld>
            <a:endParaRPr kumimoji="1" lang="ja-JP" alt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34892BF9-EF9D-427A-A6D3-5AA6991EF511}" type="datetime1">
              <a:rPr kumimoji="1" lang="ja-JP" altLang="en-US" smtClean="0"/>
              <a:t>2016/2/4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203481B-61A1-4F38-9D9C-98D14EDD6723}"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219200"/>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7" name="日付プレースホルダー 6"/>
          <p:cNvSpPr>
            <a:spLocks noGrp="1"/>
          </p:cNvSpPr>
          <p:nvPr>
            <p:ph type="dt" sz="half" idx="10"/>
          </p:nvPr>
        </p:nvSpPr>
        <p:spPr/>
        <p:txBody>
          <a:bodyPr/>
          <a:lstStyle/>
          <a:p>
            <a:fld id="{58C306B1-9519-495E-A293-55B42690E840}" type="datetime1">
              <a:rPr kumimoji="1" lang="ja-JP" altLang="en-US" smtClean="0"/>
              <a:t>2016/2/4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203481B-61A1-4F38-9D9C-98D14EDD6723}"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p>
            <a:fld id="{9F51CF1F-5900-49CB-B786-E443A5404A7A}" type="datetime1">
              <a:rPr kumimoji="1" lang="ja-JP" altLang="en-US" smtClean="0"/>
              <a:t>2016/2/4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203481B-61A1-4F38-9D9C-98D14EDD6723}" type="slidenum">
              <a:rPr kumimoji="1" lang="ja-JP" altLang="en-US" smtClean="0"/>
              <a:t>‹#›</a:t>
            </a:fld>
            <a:endParaRPr kumimoji="1" lang="ja-JP" alt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FC77C7F-68D6-4EB9-BD8E-9CAC153AF92B}" type="datetime1">
              <a:rPr kumimoji="1" lang="ja-JP" altLang="en-US" smtClean="0"/>
              <a:t>2016/2/4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a:t>
            </a:fld>
            <a:endParaRPr kumimoji="1" lang="ja-JP" alt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F30B3E2E-27F1-44CF-8195-63892D87CD7B}" type="datetime1">
              <a:rPr kumimoji="1" lang="ja-JP" altLang="en-US" smtClean="0"/>
              <a:t>2016/2/4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203481B-61A1-4F38-9D9C-98D14EDD6723}" type="slidenum">
              <a:rPr kumimoji="1" lang="ja-JP" altLang="en-US" smtClean="0"/>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ー 11"/>
          <p:cNvSpPr>
            <a:spLocks noGrp="1"/>
          </p:cNvSpPr>
          <p:nvPr>
            <p:ph sz="quarter" idx="1"/>
          </p:nvPr>
        </p:nvSpPr>
        <p:spPr>
          <a:xfrm>
            <a:off x="304800" y="304800"/>
            <a:ext cx="5715000" cy="5715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F88197D1-7908-41A5-A1BD-A8910475D4EC}" type="datetime1">
              <a:rPr kumimoji="1" lang="ja-JP" altLang="en-US" smtClean="0"/>
              <a:t>2016/2/4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203481B-61A1-4F38-9D9C-98D14EDD6723}" type="slidenum">
              <a:rPr kumimoji="1" lang="ja-JP" altLang="en-US" smtClean="0"/>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0B3E14F-31CB-47B5-8BF9-63679BCEDECA}" type="datetime1">
              <a:rPr kumimoji="1" lang="ja-JP" altLang="en-US" smtClean="0"/>
              <a:t>2016/2/4</a:t>
            </a:fld>
            <a:endParaRPr kumimoji="1" lang="ja-JP" altLang="en-US"/>
          </a:p>
        </p:txBody>
      </p:sp>
      <p:sp>
        <p:nvSpPr>
          <p:cNvPr id="3" name="フッター プレースホルダー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kumimoji="1" lang="ja-JP" altLang="en-US"/>
          </a:p>
        </p:txBody>
      </p:sp>
      <p:sp>
        <p:nvSpPr>
          <p:cNvPr id="23" name="スライド番号プレースホルダー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203481B-61A1-4F38-9D9C-98D14EDD6723}" type="slidenum">
              <a:rPr kumimoji="1" lang="ja-JP" altLang="en-US" smtClean="0"/>
              <a:t>‹#›</a:t>
            </a:fld>
            <a:endParaRPr kumimoji="1"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20.wmf"/><Relationship Id="rId5" Type="http://schemas.openxmlformats.org/officeDocument/2006/relationships/oleObject" Target="../embeddings/oleObject14.bin"/><Relationship Id="rId10" Type="http://schemas.openxmlformats.org/officeDocument/2006/relationships/image" Target="../media/image22.wmf"/><Relationship Id="rId4" Type="http://schemas.openxmlformats.org/officeDocument/2006/relationships/image" Target="../media/image19.wmf"/><Relationship Id="rId9" Type="http://schemas.openxmlformats.org/officeDocument/2006/relationships/oleObject" Target="../embeddings/oleObject16.bin"/></Relationships>
</file>

<file path=ppt/slides/_rels/slide16.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29.wmf"/><Relationship Id="rId13" Type="http://schemas.openxmlformats.org/officeDocument/2006/relationships/oleObject" Target="../embeddings/oleObject22.bin"/><Relationship Id="rId18" Type="http://schemas.openxmlformats.org/officeDocument/2006/relationships/image" Target="../media/image34.wmf"/><Relationship Id="rId3" Type="http://schemas.openxmlformats.org/officeDocument/2006/relationships/oleObject" Target="../embeddings/oleObject17.bin"/><Relationship Id="rId7" Type="http://schemas.openxmlformats.org/officeDocument/2006/relationships/oleObject" Target="../embeddings/oleObject19.bin"/><Relationship Id="rId12" Type="http://schemas.openxmlformats.org/officeDocument/2006/relationships/image" Target="../media/image31.wmf"/><Relationship Id="rId17" Type="http://schemas.openxmlformats.org/officeDocument/2006/relationships/oleObject" Target="../embeddings/oleObject24.bin"/><Relationship Id="rId2" Type="http://schemas.openxmlformats.org/officeDocument/2006/relationships/slideLayout" Target="../slideLayouts/slideLayout2.xml"/><Relationship Id="rId16" Type="http://schemas.openxmlformats.org/officeDocument/2006/relationships/image" Target="../media/image33.wmf"/><Relationship Id="rId1" Type="http://schemas.openxmlformats.org/officeDocument/2006/relationships/vmlDrawing" Target="../drawings/vmlDrawing4.vml"/><Relationship Id="rId6" Type="http://schemas.openxmlformats.org/officeDocument/2006/relationships/image" Target="../media/image28.wmf"/><Relationship Id="rId11" Type="http://schemas.openxmlformats.org/officeDocument/2006/relationships/oleObject" Target="../embeddings/oleObject21.bin"/><Relationship Id="rId5" Type="http://schemas.openxmlformats.org/officeDocument/2006/relationships/oleObject" Target="../embeddings/oleObject18.bin"/><Relationship Id="rId15" Type="http://schemas.openxmlformats.org/officeDocument/2006/relationships/oleObject" Target="../embeddings/oleObject23.bin"/><Relationship Id="rId10" Type="http://schemas.openxmlformats.org/officeDocument/2006/relationships/image" Target="../media/image30.wmf"/><Relationship Id="rId4" Type="http://schemas.openxmlformats.org/officeDocument/2006/relationships/image" Target="../media/image27.wmf"/><Relationship Id="rId9" Type="http://schemas.openxmlformats.org/officeDocument/2006/relationships/oleObject" Target="../embeddings/oleObject20.bin"/><Relationship Id="rId14" Type="http://schemas.openxmlformats.org/officeDocument/2006/relationships/image" Target="../media/image32.wmf"/></Relationships>
</file>

<file path=ppt/slides/_rels/slide23.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oleObject" Target="../embeddings/oleObject25.bin"/><Relationship Id="rId7" Type="http://schemas.openxmlformats.org/officeDocument/2006/relationships/oleObject" Target="../embeddings/oleObject27.bin"/><Relationship Id="rId12" Type="http://schemas.openxmlformats.org/officeDocument/2006/relationships/image" Target="../media/image39.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36.wmf"/><Relationship Id="rId11" Type="http://schemas.openxmlformats.org/officeDocument/2006/relationships/oleObject" Target="../embeddings/oleObject29.bin"/><Relationship Id="rId5" Type="http://schemas.openxmlformats.org/officeDocument/2006/relationships/oleObject" Target="../embeddings/oleObject26.bin"/><Relationship Id="rId10" Type="http://schemas.openxmlformats.org/officeDocument/2006/relationships/image" Target="../media/image38.wmf"/><Relationship Id="rId4" Type="http://schemas.openxmlformats.org/officeDocument/2006/relationships/image" Target="../media/image35.wmf"/><Relationship Id="rId9" Type="http://schemas.openxmlformats.org/officeDocument/2006/relationships/oleObject" Target="../embeddings/oleObject28.bin"/></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33.bin"/><Relationship Id="rId13" Type="http://schemas.openxmlformats.org/officeDocument/2006/relationships/image" Target="../media/image44.wmf"/><Relationship Id="rId18" Type="http://schemas.openxmlformats.org/officeDocument/2006/relationships/oleObject" Target="../embeddings/oleObject38.bin"/><Relationship Id="rId3" Type="http://schemas.openxmlformats.org/officeDocument/2006/relationships/oleObject" Target="../embeddings/oleObject30.bin"/><Relationship Id="rId7" Type="http://schemas.openxmlformats.org/officeDocument/2006/relationships/oleObject" Target="../embeddings/oleObject32.bin"/><Relationship Id="rId12" Type="http://schemas.openxmlformats.org/officeDocument/2006/relationships/oleObject" Target="../embeddings/oleObject35.bin"/><Relationship Id="rId17" Type="http://schemas.openxmlformats.org/officeDocument/2006/relationships/image" Target="../media/image46.wmf"/><Relationship Id="rId2" Type="http://schemas.openxmlformats.org/officeDocument/2006/relationships/slideLayout" Target="../slideLayouts/slideLayout2.xml"/><Relationship Id="rId16" Type="http://schemas.openxmlformats.org/officeDocument/2006/relationships/oleObject" Target="../embeddings/oleObject37.bin"/><Relationship Id="rId1" Type="http://schemas.openxmlformats.org/officeDocument/2006/relationships/vmlDrawing" Target="../drawings/vmlDrawing6.vml"/><Relationship Id="rId6" Type="http://schemas.openxmlformats.org/officeDocument/2006/relationships/image" Target="../media/image41.wmf"/><Relationship Id="rId11" Type="http://schemas.openxmlformats.org/officeDocument/2006/relationships/image" Target="../media/image43.wmf"/><Relationship Id="rId5" Type="http://schemas.openxmlformats.org/officeDocument/2006/relationships/oleObject" Target="../embeddings/oleObject31.bin"/><Relationship Id="rId15" Type="http://schemas.openxmlformats.org/officeDocument/2006/relationships/image" Target="../media/image45.wmf"/><Relationship Id="rId10" Type="http://schemas.openxmlformats.org/officeDocument/2006/relationships/oleObject" Target="../embeddings/oleObject34.bin"/><Relationship Id="rId4" Type="http://schemas.openxmlformats.org/officeDocument/2006/relationships/image" Target="../media/image40.wmf"/><Relationship Id="rId9" Type="http://schemas.openxmlformats.org/officeDocument/2006/relationships/image" Target="../media/image42.wmf"/><Relationship Id="rId14" Type="http://schemas.openxmlformats.org/officeDocument/2006/relationships/oleObject" Target="../embeddings/oleObject36.bin"/></Relationships>
</file>

<file path=ppt/slides/_rels/slide25.xml.rels><?xml version="1.0" encoding="UTF-8" standalone="yes"?>
<Relationships xmlns="http://schemas.openxmlformats.org/package/2006/relationships"><Relationship Id="rId8" Type="http://schemas.openxmlformats.org/officeDocument/2006/relationships/image" Target="../media/image49.wmf"/><Relationship Id="rId13" Type="http://schemas.openxmlformats.org/officeDocument/2006/relationships/oleObject" Target="../embeddings/oleObject44.bin"/><Relationship Id="rId18" Type="http://schemas.openxmlformats.org/officeDocument/2006/relationships/image" Target="../media/image54.wmf"/><Relationship Id="rId3" Type="http://schemas.openxmlformats.org/officeDocument/2006/relationships/oleObject" Target="../embeddings/oleObject39.bin"/><Relationship Id="rId7" Type="http://schemas.openxmlformats.org/officeDocument/2006/relationships/oleObject" Target="../embeddings/oleObject41.bin"/><Relationship Id="rId12" Type="http://schemas.openxmlformats.org/officeDocument/2006/relationships/image" Target="../media/image51.wmf"/><Relationship Id="rId17" Type="http://schemas.openxmlformats.org/officeDocument/2006/relationships/oleObject" Target="../embeddings/oleObject46.bin"/><Relationship Id="rId2" Type="http://schemas.openxmlformats.org/officeDocument/2006/relationships/slideLayout" Target="../slideLayouts/slideLayout2.xml"/><Relationship Id="rId16" Type="http://schemas.openxmlformats.org/officeDocument/2006/relationships/image" Target="../media/image53.wmf"/><Relationship Id="rId1" Type="http://schemas.openxmlformats.org/officeDocument/2006/relationships/vmlDrawing" Target="../drawings/vmlDrawing7.vml"/><Relationship Id="rId6" Type="http://schemas.openxmlformats.org/officeDocument/2006/relationships/image" Target="../media/image48.wmf"/><Relationship Id="rId11" Type="http://schemas.openxmlformats.org/officeDocument/2006/relationships/oleObject" Target="../embeddings/oleObject43.bin"/><Relationship Id="rId5" Type="http://schemas.openxmlformats.org/officeDocument/2006/relationships/oleObject" Target="../embeddings/oleObject40.bin"/><Relationship Id="rId15" Type="http://schemas.openxmlformats.org/officeDocument/2006/relationships/oleObject" Target="../embeddings/oleObject45.bin"/><Relationship Id="rId10" Type="http://schemas.openxmlformats.org/officeDocument/2006/relationships/image" Target="../media/image50.wmf"/><Relationship Id="rId4" Type="http://schemas.openxmlformats.org/officeDocument/2006/relationships/image" Target="../media/image47.wmf"/><Relationship Id="rId9" Type="http://schemas.openxmlformats.org/officeDocument/2006/relationships/oleObject" Target="../embeddings/oleObject42.bin"/><Relationship Id="rId14" Type="http://schemas.openxmlformats.org/officeDocument/2006/relationships/image" Target="../media/image52.wmf"/></Relationships>
</file>

<file path=ppt/slides/_rels/slide26.xml.rels><?xml version="1.0" encoding="UTF-8" standalone="yes"?>
<Relationships xmlns="http://schemas.openxmlformats.org/package/2006/relationships"><Relationship Id="rId8" Type="http://schemas.openxmlformats.org/officeDocument/2006/relationships/image" Target="../media/image57.wmf"/><Relationship Id="rId3" Type="http://schemas.openxmlformats.org/officeDocument/2006/relationships/oleObject" Target="../embeddings/oleObject47.bin"/><Relationship Id="rId7" Type="http://schemas.openxmlformats.org/officeDocument/2006/relationships/oleObject" Target="../embeddings/oleObject49.bin"/><Relationship Id="rId12" Type="http://schemas.openxmlformats.org/officeDocument/2006/relationships/image" Target="../media/image59.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56.wmf"/><Relationship Id="rId11" Type="http://schemas.openxmlformats.org/officeDocument/2006/relationships/oleObject" Target="../embeddings/oleObject51.bin"/><Relationship Id="rId5" Type="http://schemas.openxmlformats.org/officeDocument/2006/relationships/oleObject" Target="../embeddings/oleObject48.bin"/><Relationship Id="rId10" Type="http://schemas.openxmlformats.org/officeDocument/2006/relationships/image" Target="../media/image58.wmf"/><Relationship Id="rId4" Type="http://schemas.openxmlformats.org/officeDocument/2006/relationships/image" Target="../media/image55.wmf"/><Relationship Id="rId9" Type="http://schemas.openxmlformats.org/officeDocument/2006/relationships/oleObject" Target="../embeddings/oleObject50.bin"/></Relationships>
</file>

<file path=ppt/slides/_rels/slide27.xml.rels><?xml version="1.0" encoding="UTF-8" standalone="yes"?>
<Relationships xmlns="http://schemas.openxmlformats.org/package/2006/relationships"><Relationship Id="rId8" Type="http://schemas.openxmlformats.org/officeDocument/2006/relationships/image" Target="../media/image62.wmf"/><Relationship Id="rId3" Type="http://schemas.openxmlformats.org/officeDocument/2006/relationships/oleObject" Target="../embeddings/oleObject52.bin"/><Relationship Id="rId7" Type="http://schemas.openxmlformats.org/officeDocument/2006/relationships/oleObject" Target="../embeddings/oleObject54.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61.wmf"/><Relationship Id="rId5" Type="http://schemas.openxmlformats.org/officeDocument/2006/relationships/oleObject" Target="../embeddings/oleObject53.bin"/><Relationship Id="rId10" Type="http://schemas.openxmlformats.org/officeDocument/2006/relationships/image" Target="../media/image63.wmf"/><Relationship Id="rId4" Type="http://schemas.openxmlformats.org/officeDocument/2006/relationships/image" Target="../media/image60.wmf"/><Relationship Id="rId9" Type="http://schemas.openxmlformats.org/officeDocument/2006/relationships/oleObject" Target="../embeddings/oleObject55.bin"/></Relationships>
</file>

<file path=ppt/slides/_rels/slide28.xml.rels><?xml version="1.0" encoding="UTF-8" standalone="yes"?>
<Relationships xmlns="http://schemas.openxmlformats.org/package/2006/relationships"><Relationship Id="rId8" Type="http://schemas.openxmlformats.org/officeDocument/2006/relationships/image" Target="../media/image64.wmf"/><Relationship Id="rId3" Type="http://schemas.openxmlformats.org/officeDocument/2006/relationships/oleObject" Target="../embeddings/oleObject56.bin"/><Relationship Id="rId7" Type="http://schemas.openxmlformats.org/officeDocument/2006/relationships/oleObject" Target="../embeddings/oleObject58.bin"/><Relationship Id="rId12" Type="http://schemas.openxmlformats.org/officeDocument/2006/relationships/image" Target="../media/image66.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54.wmf"/><Relationship Id="rId11" Type="http://schemas.openxmlformats.org/officeDocument/2006/relationships/oleObject" Target="../embeddings/oleObject60.bin"/><Relationship Id="rId5" Type="http://schemas.openxmlformats.org/officeDocument/2006/relationships/oleObject" Target="../embeddings/oleObject57.bin"/><Relationship Id="rId10" Type="http://schemas.openxmlformats.org/officeDocument/2006/relationships/image" Target="../media/image65.wmf"/><Relationship Id="rId4" Type="http://schemas.openxmlformats.org/officeDocument/2006/relationships/image" Target="../media/image53.wmf"/><Relationship Id="rId9" Type="http://schemas.openxmlformats.org/officeDocument/2006/relationships/oleObject" Target="../embeddings/oleObject59.bin"/></Relationships>
</file>

<file path=ppt/slides/_rels/slide29.xml.rels><?xml version="1.0" encoding="UTF-8" standalone="yes"?>
<Relationships xmlns="http://schemas.openxmlformats.org/package/2006/relationships"><Relationship Id="rId8" Type="http://schemas.openxmlformats.org/officeDocument/2006/relationships/image" Target="../media/image69.wmf"/><Relationship Id="rId3" Type="http://schemas.openxmlformats.org/officeDocument/2006/relationships/oleObject" Target="../embeddings/oleObject61.bin"/><Relationship Id="rId7" Type="http://schemas.openxmlformats.org/officeDocument/2006/relationships/oleObject" Target="../embeddings/oleObject63.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68.wmf"/><Relationship Id="rId5" Type="http://schemas.openxmlformats.org/officeDocument/2006/relationships/oleObject" Target="../embeddings/oleObject62.bin"/><Relationship Id="rId4" Type="http://schemas.openxmlformats.org/officeDocument/2006/relationships/image" Target="../media/image67.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72.wmf"/><Relationship Id="rId3" Type="http://schemas.openxmlformats.org/officeDocument/2006/relationships/oleObject" Target="../embeddings/oleObject64.bin"/><Relationship Id="rId7" Type="http://schemas.openxmlformats.org/officeDocument/2006/relationships/oleObject" Target="../embeddings/oleObject66.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71.wmf"/><Relationship Id="rId5" Type="http://schemas.openxmlformats.org/officeDocument/2006/relationships/oleObject" Target="../embeddings/oleObject65.bin"/><Relationship Id="rId10" Type="http://schemas.openxmlformats.org/officeDocument/2006/relationships/image" Target="../media/image73.wmf"/><Relationship Id="rId4" Type="http://schemas.openxmlformats.org/officeDocument/2006/relationships/image" Target="../media/image70.wmf"/><Relationship Id="rId9" Type="http://schemas.openxmlformats.org/officeDocument/2006/relationships/oleObject" Target="../embeddings/oleObject67.bin"/></Relationships>
</file>

<file path=ppt/slides/_rels/slide31.xml.rels><?xml version="1.0" encoding="UTF-8" standalone="yes"?>
<Relationships xmlns="http://schemas.openxmlformats.org/package/2006/relationships"><Relationship Id="rId8" Type="http://schemas.openxmlformats.org/officeDocument/2006/relationships/image" Target="../media/image75.wmf"/><Relationship Id="rId13" Type="http://schemas.openxmlformats.org/officeDocument/2006/relationships/oleObject" Target="../embeddings/oleObject73.bin"/><Relationship Id="rId3" Type="http://schemas.openxmlformats.org/officeDocument/2006/relationships/oleObject" Target="../embeddings/oleObject68.bin"/><Relationship Id="rId7" Type="http://schemas.openxmlformats.org/officeDocument/2006/relationships/oleObject" Target="../embeddings/oleObject70.bin"/><Relationship Id="rId12" Type="http://schemas.openxmlformats.org/officeDocument/2006/relationships/image" Target="../media/image77.wmf"/><Relationship Id="rId2" Type="http://schemas.openxmlformats.org/officeDocument/2006/relationships/slideLayout" Target="../slideLayouts/slideLayout2.xml"/><Relationship Id="rId16" Type="http://schemas.openxmlformats.org/officeDocument/2006/relationships/image" Target="../media/image79.wmf"/><Relationship Id="rId1" Type="http://schemas.openxmlformats.org/officeDocument/2006/relationships/vmlDrawing" Target="../drawings/vmlDrawing13.vml"/><Relationship Id="rId6" Type="http://schemas.openxmlformats.org/officeDocument/2006/relationships/image" Target="../media/image74.wmf"/><Relationship Id="rId11" Type="http://schemas.openxmlformats.org/officeDocument/2006/relationships/oleObject" Target="../embeddings/oleObject72.bin"/><Relationship Id="rId5" Type="http://schemas.openxmlformats.org/officeDocument/2006/relationships/oleObject" Target="../embeddings/oleObject69.bin"/><Relationship Id="rId15" Type="http://schemas.openxmlformats.org/officeDocument/2006/relationships/oleObject" Target="../embeddings/oleObject74.bin"/><Relationship Id="rId10" Type="http://schemas.openxmlformats.org/officeDocument/2006/relationships/image" Target="../media/image76.wmf"/><Relationship Id="rId4" Type="http://schemas.openxmlformats.org/officeDocument/2006/relationships/image" Target="../media/image13.wmf"/><Relationship Id="rId9" Type="http://schemas.openxmlformats.org/officeDocument/2006/relationships/oleObject" Target="../embeddings/oleObject71.bin"/><Relationship Id="rId14" Type="http://schemas.openxmlformats.org/officeDocument/2006/relationships/image" Target="../media/image78.wmf"/></Relationships>
</file>

<file path=ppt/slides/_rels/slide32.xml.rels><?xml version="1.0" encoding="UTF-8" standalone="yes"?>
<Relationships xmlns="http://schemas.openxmlformats.org/package/2006/relationships"><Relationship Id="rId8" Type="http://schemas.openxmlformats.org/officeDocument/2006/relationships/image" Target="../media/image82.wmf"/><Relationship Id="rId3" Type="http://schemas.openxmlformats.org/officeDocument/2006/relationships/oleObject" Target="../embeddings/oleObject75.bin"/><Relationship Id="rId7" Type="http://schemas.openxmlformats.org/officeDocument/2006/relationships/oleObject" Target="../embeddings/oleObject77.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81.wmf"/><Relationship Id="rId5" Type="http://schemas.openxmlformats.org/officeDocument/2006/relationships/oleObject" Target="../embeddings/oleObject76.bin"/><Relationship Id="rId10" Type="http://schemas.openxmlformats.org/officeDocument/2006/relationships/image" Target="../media/image83.wmf"/><Relationship Id="rId4" Type="http://schemas.openxmlformats.org/officeDocument/2006/relationships/image" Target="../media/image80.wmf"/><Relationship Id="rId9" Type="http://schemas.openxmlformats.org/officeDocument/2006/relationships/oleObject" Target="../embeddings/oleObject78.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79.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84.wmf"/></Relationships>
</file>

<file path=ppt/slides/_rels/slide34.xml.rels><?xml version="1.0" encoding="UTF-8" standalone="yes"?>
<Relationships xmlns="http://schemas.openxmlformats.org/package/2006/relationships"><Relationship Id="rId8" Type="http://schemas.openxmlformats.org/officeDocument/2006/relationships/image" Target="../media/image87.wmf"/><Relationship Id="rId3" Type="http://schemas.openxmlformats.org/officeDocument/2006/relationships/oleObject" Target="../embeddings/oleObject80.bin"/><Relationship Id="rId7" Type="http://schemas.openxmlformats.org/officeDocument/2006/relationships/oleObject" Target="../embeddings/oleObject82.bin"/><Relationship Id="rId12" Type="http://schemas.openxmlformats.org/officeDocument/2006/relationships/image" Target="../media/image89.wmf"/><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86.wmf"/><Relationship Id="rId11" Type="http://schemas.openxmlformats.org/officeDocument/2006/relationships/oleObject" Target="../embeddings/oleObject84.bin"/><Relationship Id="rId5" Type="http://schemas.openxmlformats.org/officeDocument/2006/relationships/oleObject" Target="../embeddings/oleObject81.bin"/><Relationship Id="rId10" Type="http://schemas.openxmlformats.org/officeDocument/2006/relationships/image" Target="../media/image88.wmf"/><Relationship Id="rId4" Type="http://schemas.openxmlformats.org/officeDocument/2006/relationships/image" Target="../media/image85.wmf"/><Relationship Id="rId9" Type="http://schemas.openxmlformats.org/officeDocument/2006/relationships/oleObject" Target="../embeddings/oleObject83.bin"/></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oleObject" Target="../embeddings/oleObject6.bin"/><Relationship Id="rId18" Type="http://schemas.openxmlformats.org/officeDocument/2006/relationships/image" Target="../media/image10.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7.wmf"/><Relationship Id="rId17" Type="http://schemas.openxmlformats.org/officeDocument/2006/relationships/oleObject" Target="../embeddings/oleObject8.bin"/><Relationship Id="rId2" Type="http://schemas.openxmlformats.org/officeDocument/2006/relationships/slideLayout" Target="../slideLayouts/slideLayout2.xml"/><Relationship Id="rId16" Type="http://schemas.openxmlformats.org/officeDocument/2006/relationships/image" Target="../media/image9.wmf"/><Relationship Id="rId20" Type="http://schemas.openxmlformats.org/officeDocument/2006/relationships/image" Target="../media/image11.wmf"/><Relationship Id="rId1" Type="http://schemas.openxmlformats.org/officeDocument/2006/relationships/vmlDrawing" Target="../drawings/vmlDrawing1.vml"/><Relationship Id="rId6" Type="http://schemas.openxmlformats.org/officeDocument/2006/relationships/image" Target="../media/image4.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6.wmf"/><Relationship Id="rId19" Type="http://schemas.openxmlformats.org/officeDocument/2006/relationships/oleObject" Target="../embeddings/oleObject9.bin"/><Relationship Id="rId4" Type="http://schemas.openxmlformats.org/officeDocument/2006/relationships/image" Target="../media/image3.wmf"/><Relationship Id="rId9" Type="http://schemas.openxmlformats.org/officeDocument/2006/relationships/oleObject" Target="../embeddings/oleObject4.bin"/><Relationship Id="rId14" Type="http://schemas.openxmlformats.org/officeDocument/2006/relationships/image" Target="../media/image8.wmf"/></Relationships>
</file>

<file path=ppt/slides/_rels/slide6.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3.wmf"/><Relationship Id="rId5" Type="http://schemas.openxmlformats.org/officeDocument/2006/relationships/oleObject" Target="../embeddings/oleObject11.bin"/><Relationship Id="rId4" Type="http://schemas.openxmlformats.org/officeDocument/2006/relationships/image" Target="../media/image12.wmf"/></Relationships>
</file>

<file path=ppt/slides/_rels/slide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en-US" altLang="ja-JP" dirty="0"/>
              <a:t>Black </a:t>
            </a:r>
            <a:r>
              <a:rPr lang="en-US" altLang="ja-JP" dirty="0" err="1"/>
              <a:t>Litterman</a:t>
            </a:r>
            <a:r>
              <a:rPr lang="en-US" altLang="ja-JP" dirty="0"/>
              <a:t> Model</a:t>
            </a:r>
            <a:r>
              <a:rPr lang="ja-JP" altLang="ja-JP" dirty="0"/>
              <a:t>による最適化</a:t>
            </a:r>
            <a:br>
              <a:rPr lang="ja-JP" altLang="ja-JP" dirty="0"/>
            </a:b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lang="ja-JP" altLang="ja-JP" dirty="0"/>
              <a:t>東京国際大学　　　　　　　　　　　　　　　　　　　　　　　　　　　　　　　　　　渡辺　</a:t>
            </a:r>
            <a:r>
              <a:rPr lang="ja-JP" altLang="ja-JP" dirty="0" smtClean="0"/>
              <a:t>信一</a:t>
            </a:r>
            <a:endParaRPr lang="ja-JP" altLang="ja-JP" dirty="0"/>
          </a:p>
        </p:txBody>
      </p:sp>
    </p:spTree>
    <p:extLst>
      <p:ext uri="{BB962C8B-B14F-4D97-AF65-F5344CB8AC3E}">
        <p14:creationId xmlns:p14="http://schemas.microsoft.com/office/powerpoint/2010/main" val="1971264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【参考】　</a:t>
            </a:r>
            <a:r>
              <a:rPr lang="en-US" altLang="ja-JP" b="1" dirty="0" smtClean="0"/>
              <a:t>BLM</a:t>
            </a:r>
            <a:r>
              <a:rPr lang="ja-JP" altLang="ja-JP" b="1" dirty="0" smtClean="0"/>
              <a:t>の出力画面の説明</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10</a:t>
            </a:fld>
            <a:endParaRPr kumimoji="1" lang="ja-JP" altLang="en-US"/>
          </a:p>
        </p:txBody>
      </p:sp>
      <p:sp>
        <p:nvSpPr>
          <p:cNvPr id="3" name="コンテンツ プレースホルダー 2"/>
          <p:cNvSpPr>
            <a:spLocks noGrp="1"/>
          </p:cNvSpPr>
          <p:nvPr>
            <p:ph sz="quarter" idx="1"/>
          </p:nvPr>
        </p:nvSpPr>
        <p:spPr/>
        <p:txBody>
          <a:bodyPr>
            <a:normAutofit/>
          </a:bodyPr>
          <a:lstStyle/>
          <a:p>
            <a:pPr marL="0" indent="0">
              <a:buNone/>
            </a:pPr>
            <a:r>
              <a:rPr lang="en-US" altLang="ja-JP" dirty="0"/>
              <a:t> </a:t>
            </a:r>
            <a:r>
              <a:rPr lang="ja-JP" altLang="ja-JP" u="sng" dirty="0" smtClean="0"/>
              <a:t>①</a:t>
            </a:r>
            <a:r>
              <a:rPr lang="ja-JP" altLang="ja-JP" u="sng" dirty="0"/>
              <a:t>【ケース１】自信度１００％の場合</a:t>
            </a:r>
            <a:endParaRPr lang="ja-JP" altLang="ja-JP" dirty="0"/>
          </a:p>
          <a:p>
            <a:pPr marL="0" indent="0">
              <a:buNone/>
            </a:pPr>
            <a:endParaRPr lang="ja-JP" altLang="ja-JP" dirty="0"/>
          </a:p>
          <a:p>
            <a:r>
              <a:rPr lang="ja-JP" altLang="ja-JP" dirty="0"/>
              <a:t>投資家は、国内債券の（無危険資産に対する）超過期待収益率が２００</a:t>
            </a:r>
            <a:r>
              <a:rPr lang="en-US" altLang="ja-JP" dirty="0"/>
              <a:t>BP</a:t>
            </a:r>
            <a:r>
              <a:rPr lang="ja-JP" altLang="ja-JP" dirty="0"/>
              <a:t>という相場観を持っている。</a:t>
            </a:r>
          </a:p>
          <a:p>
            <a:r>
              <a:rPr lang="ja-JP" altLang="ja-JP" dirty="0"/>
              <a:t>この相場観に対する自信は、１００％である。</a:t>
            </a:r>
          </a:p>
          <a:p>
            <a:r>
              <a:rPr lang="ja-JP" altLang="ja-JP" dirty="0"/>
              <a:t>モデルは、国内債券の（無危険資産に対する）超過期待収益率は１９０</a:t>
            </a:r>
            <a:r>
              <a:rPr lang="en-US" altLang="ja-JP" dirty="0"/>
              <a:t>BP</a:t>
            </a:r>
            <a:r>
              <a:rPr lang="ja-JP" altLang="ja-JP" dirty="0"/>
              <a:t>とし、短期金利、国内</a:t>
            </a:r>
            <a:r>
              <a:rPr lang="en-US" altLang="ja-JP" dirty="0"/>
              <a:t>CB</a:t>
            </a:r>
            <a:r>
              <a:rPr lang="ja-JP" altLang="ja-JP" dirty="0" err="1"/>
              <a:t>、</a:t>
            </a:r>
            <a:r>
              <a:rPr lang="ja-JP" altLang="ja-JP" dirty="0"/>
              <a:t>国内株式、米国債券、欧州債券、米国株式、欧州株式、アジア株式、貸付金の超過期待収益率を１０</a:t>
            </a:r>
            <a:r>
              <a:rPr lang="en-US" altLang="ja-JP" dirty="0"/>
              <a:t>BP</a:t>
            </a:r>
            <a:r>
              <a:rPr lang="ja-JP" altLang="ja-JP" dirty="0"/>
              <a:t>下げる。</a:t>
            </a:r>
          </a:p>
          <a:p>
            <a:endParaRPr kumimoji="1" lang="ja-JP" altLang="en-US" dirty="0"/>
          </a:p>
        </p:txBody>
      </p:sp>
    </p:spTree>
    <p:extLst>
      <p:ext uri="{BB962C8B-B14F-4D97-AF65-F5344CB8AC3E}">
        <p14:creationId xmlns:p14="http://schemas.microsoft.com/office/powerpoint/2010/main" val="3727491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【参考】　</a:t>
            </a:r>
            <a:r>
              <a:rPr lang="en-US" altLang="ja-JP" b="1" dirty="0" smtClean="0"/>
              <a:t>BLM</a:t>
            </a:r>
            <a:r>
              <a:rPr lang="ja-JP" altLang="ja-JP" b="1" dirty="0" smtClean="0"/>
              <a:t>の出力画面の説明</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11</a:t>
            </a:fld>
            <a:endParaRPr kumimoji="1" lang="ja-JP" alt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7" y="2021057"/>
            <a:ext cx="8208912" cy="2922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6676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【参考】　</a:t>
            </a:r>
            <a:r>
              <a:rPr lang="en-US" altLang="ja-JP" b="1" dirty="0" smtClean="0"/>
              <a:t>BLM</a:t>
            </a:r>
            <a:r>
              <a:rPr lang="ja-JP" altLang="ja-JP" b="1" dirty="0" smtClean="0"/>
              <a:t>の出力画面の説明</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12</a:t>
            </a:fld>
            <a:endParaRPr kumimoji="1" lang="ja-JP" altLang="en-US"/>
          </a:p>
        </p:txBody>
      </p:sp>
      <p:sp>
        <p:nvSpPr>
          <p:cNvPr id="3" name="コンテンツ プレースホルダー 2"/>
          <p:cNvSpPr>
            <a:spLocks noGrp="1"/>
          </p:cNvSpPr>
          <p:nvPr>
            <p:ph sz="quarter" idx="1"/>
          </p:nvPr>
        </p:nvSpPr>
        <p:spPr/>
        <p:txBody>
          <a:bodyPr>
            <a:normAutofit lnSpcReduction="10000"/>
          </a:bodyPr>
          <a:lstStyle/>
          <a:p>
            <a:r>
              <a:rPr lang="ja-JP" altLang="ja-JP" u="sng" dirty="0"/>
              <a:t>②【ケース２】自信度（設定）の場合</a:t>
            </a:r>
            <a:endParaRPr lang="ja-JP" altLang="ja-JP" dirty="0"/>
          </a:p>
          <a:p>
            <a:pPr marL="0" indent="0">
              <a:buNone/>
            </a:pPr>
            <a:endParaRPr lang="ja-JP" altLang="ja-JP" dirty="0"/>
          </a:p>
          <a:p>
            <a:r>
              <a:rPr lang="ja-JP" altLang="ja-JP" dirty="0"/>
              <a:t>　投資家の相場観に対する自信が、１００％でない場合は、以下のようになる。</a:t>
            </a:r>
          </a:p>
          <a:p>
            <a:r>
              <a:rPr lang="ja-JP" altLang="ja-JP" dirty="0"/>
              <a:t>ここでは、自信度（誤差で表わされる）を０．１に設定している。</a:t>
            </a:r>
          </a:p>
          <a:p>
            <a:r>
              <a:rPr lang="ja-JP" altLang="ja-JP" dirty="0"/>
              <a:t>投資家は、国内債券の（無危険資産に対する）超過期待収益率が２００</a:t>
            </a:r>
            <a:r>
              <a:rPr lang="en-US" altLang="ja-JP" dirty="0"/>
              <a:t>BP</a:t>
            </a:r>
            <a:r>
              <a:rPr lang="ja-JP" altLang="ja-JP" dirty="0"/>
              <a:t>という相場観を持っている。</a:t>
            </a:r>
          </a:p>
          <a:p>
            <a:r>
              <a:rPr lang="ja-JP" altLang="ja-JP" dirty="0"/>
              <a:t>モデルは、国内債券の（無危険資産に対する）超過期待収益率は５０</a:t>
            </a:r>
            <a:r>
              <a:rPr lang="en-US" altLang="ja-JP" dirty="0"/>
              <a:t>BP</a:t>
            </a:r>
            <a:r>
              <a:rPr lang="ja-JP" altLang="ja-JP" dirty="0"/>
              <a:t>とし、米国債券２０</a:t>
            </a:r>
            <a:r>
              <a:rPr lang="en-US" altLang="ja-JP" dirty="0"/>
              <a:t>BP</a:t>
            </a:r>
            <a:r>
              <a:rPr lang="ja-JP" altLang="ja-JP" dirty="0" err="1"/>
              <a:t>、</a:t>
            </a:r>
            <a:r>
              <a:rPr lang="ja-JP" altLang="ja-JP" dirty="0"/>
              <a:t>欧州債券４０</a:t>
            </a:r>
            <a:r>
              <a:rPr lang="en-US" altLang="ja-JP" dirty="0"/>
              <a:t>BP</a:t>
            </a:r>
            <a:r>
              <a:rPr lang="ja-JP" altLang="ja-JP" dirty="0" err="1"/>
              <a:t>、</a:t>
            </a:r>
            <a:r>
              <a:rPr lang="ja-JP" altLang="ja-JP" dirty="0"/>
              <a:t>米国株式－１０</a:t>
            </a:r>
            <a:r>
              <a:rPr lang="en-US" altLang="ja-JP" dirty="0"/>
              <a:t>BP</a:t>
            </a:r>
            <a:r>
              <a:rPr lang="ja-JP" altLang="ja-JP" dirty="0" err="1"/>
              <a:t>、</a:t>
            </a:r>
            <a:r>
              <a:rPr lang="ja-JP" altLang="ja-JP" dirty="0"/>
              <a:t>欧州株式－１０</a:t>
            </a:r>
            <a:r>
              <a:rPr lang="en-US" altLang="ja-JP" dirty="0"/>
              <a:t>BP</a:t>
            </a:r>
            <a:r>
              <a:rPr lang="ja-JP" altLang="ja-JP" dirty="0"/>
              <a:t>となるように修正を行う。</a:t>
            </a:r>
          </a:p>
          <a:p>
            <a:endParaRPr lang="ja-JP" altLang="ja-JP" dirty="0"/>
          </a:p>
          <a:p>
            <a:endParaRPr kumimoji="1" lang="ja-JP" altLang="en-US" dirty="0"/>
          </a:p>
        </p:txBody>
      </p:sp>
    </p:spTree>
    <p:extLst>
      <p:ext uri="{BB962C8B-B14F-4D97-AF65-F5344CB8AC3E}">
        <p14:creationId xmlns:p14="http://schemas.microsoft.com/office/powerpoint/2010/main" val="2876987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【参考】　</a:t>
            </a:r>
            <a:r>
              <a:rPr lang="en-US" altLang="ja-JP" b="1" dirty="0" smtClean="0"/>
              <a:t>BLM</a:t>
            </a:r>
            <a:r>
              <a:rPr lang="ja-JP" altLang="ja-JP" b="1" dirty="0" smtClean="0"/>
              <a:t>の出力画面の説明</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13</a:t>
            </a:fld>
            <a:endParaRPr kumimoji="1" lang="ja-JP" alt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773686"/>
            <a:ext cx="8862034" cy="2068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1032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【参考】　</a:t>
            </a:r>
            <a:r>
              <a:rPr lang="en-US" altLang="ja-JP" b="1" dirty="0" smtClean="0"/>
              <a:t>BLM</a:t>
            </a:r>
            <a:r>
              <a:rPr lang="ja-JP" altLang="ja-JP" b="1" dirty="0" smtClean="0"/>
              <a:t>の出力画面の説明</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14</a:t>
            </a:fld>
            <a:endParaRPr kumimoji="1" lang="ja-JP" altLang="en-US"/>
          </a:p>
        </p:txBody>
      </p:sp>
      <p:sp>
        <p:nvSpPr>
          <p:cNvPr id="3" name="コンテンツ プレースホルダー 2"/>
          <p:cNvSpPr>
            <a:spLocks noGrp="1"/>
          </p:cNvSpPr>
          <p:nvPr>
            <p:ph sz="quarter" idx="1"/>
          </p:nvPr>
        </p:nvSpPr>
        <p:spPr/>
        <p:txBody>
          <a:bodyPr>
            <a:normAutofit/>
          </a:bodyPr>
          <a:lstStyle/>
          <a:p>
            <a:r>
              <a:rPr lang="ja-JP" altLang="ja-JP" u="sng" dirty="0"/>
              <a:t>③誤差０．１の意味</a:t>
            </a:r>
            <a:endParaRPr lang="ja-JP" altLang="ja-JP" dirty="0"/>
          </a:p>
          <a:p>
            <a:endParaRPr lang="ja-JP" altLang="ja-JP" dirty="0"/>
          </a:p>
          <a:p>
            <a:r>
              <a:rPr lang="ja-JP" altLang="ja-JP" dirty="0" smtClean="0"/>
              <a:t>相場</a:t>
            </a:r>
            <a:r>
              <a:rPr lang="ja-JP" altLang="ja-JP" dirty="0"/>
              <a:t>観に対する自信度の数値は、以下のような意味を持っている</a:t>
            </a:r>
            <a:r>
              <a:rPr lang="ja-JP" altLang="ja-JP" dirty="0" smtClean="0"/>
              <a:t>。</a:t>
            </a:r>
            <a:endParaRPr lang="ja-JP" altLang="ja-JP" dirty="0"/>
          </a:p>
          <a:p>
            <a:r>
              <a:rPr lang="ja-JP" altLang="ja-JP" dirty="0"/>
              <a:t>【</a:t>
            </a:r>
            <a:r>
              <a:rPr lang="en-US" altLang="ja-JP" dirty="0"/>
              <a:t>BLM</a:t>
            </a:r>
            <a:r>
              <a:rPr lang="ja-JP" altLang="ja-JP" dirty="0"/>
              <a:t>出力画面】では、国内債券が、均衡期待収益率（市場コンセンサス）よりも強気のケースを想定している（３％→５％、超過リスク・プレミアム＝２００</a:t>
            </a:r>
            <a:r>
              <a:rPr lang="en-US" altLang="ja-JP" dirty="0"/>
              <a:t>BP</a:t>
            </a:r>
            <a:r>
              <a:rPr lang="ja-JP" altLang="ja-JP" dirty="0"/>
              <a:t>）。</a:t>
            </a:r>
          </a:p>
          <a:p>
            <a:r>
              <a:rPr lang="ja-JP" altLang="ja-JP" dirty="0"/>
              <a:t>また、自信度は、０．１％で設定している</a:t>
            </a:r>
            <a:r>
              <a:rPr lang="ja-JP" altLang="ja-JP" dirty="0" smtClean="0"/>
              <a:t>。</a:t>
            </a:r>
            <a:endParaRPr lang="ja-JP" altLang="ja-JP" dirty="0"/>
          </a:p>
          <a:p>
            <a:r>
              <a:rPr lang="ja-JP" altLang="ja-JP" dirty="0"/>
              <a:t>これは、下記により、国内債券の超過期待収益率を１８０</a:t>
            </a:r>
            <a:r>
              <a:rPr lang="en-US" altLang="ja-JP" dirty="0"/>
              <a:t>BP</a:t>
            </a:r>
            <a:r>
              <a:rPr lang="ja-JP" altLang="ja-JP" dirty="0"/>
              <a:t>～２２０</a:t>
            </a:r>
            <a:r>
              <a:rPr lang="en-US" altLang="ja-JP" dirty="0"/>
              <a:t>BP</a:t>
            </a:r>
            <a:r>
              <a:rPr lang="ja-JP" altLang="ja-JP" dirty="0"/>
              <a:t>に設定していることになる。</a:t>
            </a:r>
          </a:p>
          <a:p>
            <a:endParaRPr kumimoji="1" lang="ja-JP" altLang="en-US" dirty="0"/>
          </a:p>
        </p:txBody>
      </p:sp>
    </p:spTree>
    <p:extLst>
      <p:ext uri="{BB962C8B-B14F-4D97-AF65-F5344CB8AC3E}">
        <p14:creationId xmlns:p14="http://schemas.microsoft.com/office/powerpoint/2010/main" val="780957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【参考】　</a:t>
            </a:r>
            <a:r>
              <a:rPr lang="en-US" altLang="ja-JP" b="1" dirty="0" smtClean="0"/>
              <a:t>BLM</a:t>
            </a:r>
            <a:r>
              <a:rPr lang="ja-JP" altLang="ja-JP" b="1" dirty="0" smtClean="0"/>
              <a:t>の出力画面の説明</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15</a:t>
            </a:fld>
            <a:endParaRPr kumimoji="1" lang="ja-JP" altLang="en-US"/>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2882925474"/>
              </p:ext>
            </p:extLst>
          </p:nvPr>
        </p:nvGraphicFramePr>
        <p:xfrm>
          <a:off x="3152383" y="1484784"/>
          <a:ext cx="1383933" cy="667544"/>
        </p:xfrm>
        <a:graphic>
          <a:graphicData uri="http://schemas.openxmlformats.org/presentationml/2006/ole">
            <mc:AlternateContent xmlns:mc="http://schemas.openxmlformats.org/markup-compatibility/2006">
              <mc:Choice xmlns:v="urn:schemas-microsoft-com:vml" Requires="v">
                <p:oleObj spid="_x0000_s8329" name="数式" r:id="rId3" imgW="812447" imgH="393529" progId="Equation.3">
                  <p:embed/>
                </p:oleObj>
              </mc:Choice>
              <mc:Fallback>
                <p:oleObj name="数式" r:id="rId3" imgW="812447" imgH="393529"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2383" y="1484784"/>
                        <a:ext cx="1383933" cy="667544"/>
                      </a:xfrm>
                      <a:prstGeom prst="rect">
                        <a:avLst/>
                      </a:prstGeom>
                      <a:noFill/>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129753326"/>
              </p:ext>
            </p:extLst>
          </p:nvPr>
        </p:nvGraphicFramePr>
        <p:xfrm>
          <a:off x="3419872" y="2257852"/>
          <a:ext cx="1296144" cy="553562"/>
        </p:xfrm>
        <a:graphic>
          <a:graphicData uri="http://schemas.openxmlformats.org/presentationml/2006/ole">
            <mc:AlternateContent xmlns:mc="http://schemas.openxmlformats.org/markup-compatibility/2006">
              <mc:Choice xmlns:v="urn:schemas-microsoft-com:vml" Requires="v">
                <p:oleObj spid="_x0000_s8330" name="数式" r:id="rId5" imgW="914400" imgH="393700" progId="Equation.3">
                  <p:embed/>
                </p:oleObj>
              </mc:Choice>
              <mc:Fallback>
                <p:oleObj name="数式" r:id="rId5" imgW="9144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19872" y="2257852"/>
                        <a:ext cx="1296144" cy="553562"/>
                      </a:xfrm>
                      <a:prstGeom prst="rect">
                        <a:avLst/>
                      </a:prstGeom>
                      <a:noFill/>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3891492097"/>
              </p:ext>
            </p:extLst>
          </p:nvPr>
        </p:nvGraphicFramePr>
        <p:xfrm>
          <a:off x="3189095" y="4852610"/>
          <a:ext cx="1382905" cy="529898"/>
        </p:xfrm>
        <a:graphic>
          <a:graphicData uri="http://schemas.openxmlformats.org/presentationml/2006/ole">
            <mc:AlternateContent xmlns:mc="http://schemas.openxmlformats.org/markup-compatibility/2006">
              <mc:Choice xmlns:v="urn:schemas-microsoft-com:vml" Requires="v">
                <p:oleObj spid="_x0000_s8331" name="数式" r:id="rId7" imgW="1016000" imgH="393700" progId="Equation.3">
                  <p:embed/>
                </p:oleObj>
              </mc:Choice>
              <mc:Fallback>
                <p:oleObj name="数式" r:id="rId7" imgW="1016000" imgH="393700" progId="Equation.3">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89095" y="4852610"/>
                        <a:ext cx="1382905" cy="529898"/>
                      </a:xfrm>
                      <a:prstGeom prst="rect">
                        <a:avLst/>
                      </a:prstGeom>
                      <a:noFill/>
                    </p:spPr>
                  </p:pic>
                </p:oleObj>
              </mc:Fallback>
            </mc:AlternateContent>
          </a:graphicData>
        </a:graphic>
      </p:graphicFrame>
      <p:graphicFrame>
        <p:nvGraphicFramePr>
          <p:cNvPr id="9" name="オブジェクト 8"/>
          <p:cNvGraphicFramePr>
            <a:graphicFrameLocks noChangeAspect="1"/>
          </p:cNvGraphicFramePr>
          <p:nvPr>
            <p:extLst>
              <p:ext uri="{D42A27DB-BD31-4B8C-83A1-F6EECF244321}">
                <p14:modId xmlns:p14="http://schemas.microsoft.com/office/powerpoint/2010/main" val="993620075"/>
              </p:ext>
            </p:extLst>
          </p:nvPr>
        </p:nvGraphicFramePr>
        <p:xfrm>
          <a:off x="3203848" y="5589240"/>
          <a:ext cx="1643890" cy="576064"/>
        </p:xfrm>
        <a:graphic>
          <a:graphicData uri="http://schemas.openxmlformats.org/presentationml/2006/ole">
            <mc:AlternateContent xmlns:mc="http://schemas.openxmlformats.org/markup-compatibility/2006">
              <mc:Choice xmlns:v="urn:schemas-microsoft-com:vml" Requires="v">
                <p:oleObj spid="_x0000_s8332" name="数式" r:id="rId9" imgW="1117115" imgH="393529" progId="Equation.3">
                  <p:embed/>
                </p:oleObj>
              </mc:Choice>
              <mc:Fallback>
                <p:oleObj name="数式" r:id="rId9" imgW="1117115" imgH="393529" progId="Equation.3">
                  <p:embed/>
                  <p:pic>
                    <p:nvPicPr>
                      <p:cNvPr id="0" name="Object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03848" y="5589240"/>
                        <a:ext cx="1643890" cy="576064"/>
                      </a:xfrm>
                      <a:prstGeom prst="rect">
                        <a:avLst/>
                      </a:prstGeom>
                      <a:noFill/>
                    </p:spPr>
                  </p:pic>
                </p:oleObj>
              </mc:Fallback>
            </mc:AlternateContent>
          </a:graphicData>
        </a:graphic>
      </p:graphicFrame>
      <p:sp>
        <p:nvSpPr>
          <p:cNvPr id="10" name="Rectangle 5"/>
          <p:cNvSpPr>
            <a:spLocks noChangeArrowheads="1"/>
          </p:cNvSpPr>
          <p:nvPr/>
        </p:nvSpPr>
        <p:spPr bwMode="auto">
          <a:xfrm>
            <a:off x="1763870" y="1616115"/>
            <a:ext cx="106952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667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26670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平均：</a:t>
            </a:r>
            <a:endParaRPr kumimoji="1" lang="ja-JP" altLang="ja-JP" sz="1600" b="0" i="0" u="none" strike="noStrike" cap="none" normalizeH="0" baseline="0" dirty="0" smtClean="0">
              <a:ln>
                <a:noFill/>
              </a:ln>
              <a:solidFill>
                <a:schemeClr val="tx1"/>
              </a:solidFill>
              <a:effectLst/>
            </a:endParaRPr>
          </a:p>
        </p:txBody>
      </p:sp>
      <p:sp>
        <p:nvSpPr>
          <p:cNvPr id="11" name="Rectangle 6"/>
          <p:cNvSpPr>
            <a:spLocks noChangeArrowheads="1"/>
          </p:cNvSpPr>
          <p:nvPr/>
        </p:nvSpPr>
        <p:spPr bwMode="auto">
          <a:xfrm>
            <a:off x="1738213" y="2204864"/>
            <a:ext cx="127470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6670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準偏差：</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Rectangle 7"/>
          <p:cNvSpPr>
            <a:spLocks noChangeArrowheads="1"/>
          </p:cNvSpPr>
          <p:nvPr/>
        </p:nvSpPr>
        <p:spPr bwMode="auto">
          <a:xfrm>
            <a:off x="853336" y="3140968"/>
            <a:ext cx="7272807"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67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26670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a:t>
            </a: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これは、国内債券の期待超過収益率が、９５％の確率で、１８０</a:t>
            </a:r>
            <a:r>
              <a:rPr kumimoji="1" lang="en-US"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BP</a:t>
            </a: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～２２０</a:t>
            </a:r>
            <a:r>
              <a:rPr kumimoji="1" lang="en-US"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BP</a:t>
            </a: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の範囲に収まることを想定していることになる。</a:t>
            </a:r>
            <a:endParaRPr kumimoji="1" lang="ja-JP" altLang="en-US" sz="1600" b="0" i="0" u="none" strike="noStrike" cap="none" normalizeH="0" baseline="0" dirty="0" smtClean="0">
              <a:ln>
                <a:noFill/>
              </a:ln>
              <a:solidFill>
                <a:schemeClr val="tx1"/>
              </a:solidFill>
              <a:effectLst/>
            </a:endParaRPr>
          </a:p>
          <a:p>
            <a:pPr marL="0" marR="0" lvl="0" indent="266700" algn="l" defTabSz="914400" rtl="0" eaLnBrk="0" fontAlgn="base" latinLnBrk="0" hangingPunct="0">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また、国内</a:t>
            </a:r>
            <a:r>
              <a:rPr kumimoji="1" lang="en-US"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CB</a:t>
            </a:r>
            <a:r>
              <a:rPr kumimoji="1" lang="ja-JP" altLang="en-US" sz="1600" b="0" i="0" u="none" strike="noStrike" cap="none" normalizeH="0" baseline="0" dirty="0" err="1" smtClean="0">
                <a:ln>
                  <a:noFill/>
                </a:ln>
                <a:solidFill>
                  <a:schemeClr val="tx1"/>
                </a:solidFill>
                <a:effectLst/>
                <a:latin typeface="Century" pitchFamily="18" charset="0"/>
                <a:ea typeface="ＭＳ 明朝" pitchFamily="17" charset="-128"/>
                <a:cs typeface="Times New Roman" pitchFamily="18" charset="0"/>
              </a:rPr>
              <a:t>、</a:t>
            </a: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国内株式、米国債券、欧州債券、米国株式、欧州株式、アジア株式、貸付金は、期待超過収益率が、９５％の確率で、－２０</a:t>
            </a:r>
            <a:r>
              <a:rPr kumimoji="1" lang="en-US"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BP</a:t>
            </a: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～２０</a:t>
            </a:r>
            <a:r>
              <a:rPr kumimoji="1" lang="en-US"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BP</a:t>
            </a: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の範囲に収まることを想定していることになる。</a:t>
            </a:r>
            <a:endParaRPr kumimoji="1" lang="ja-JP" altLang="en-US" sz="1600" b="0" i="0" u="none" strike="noStrike" cap="none" normalizeH="0" baseline="0" dirty="0" smtClean="0">
              <a:ln>
                <a:noFill/>
              </a:ln>
              <a:solidFill>
                <a:schemeClr val="tx1"/>
              </a:solidFill>
              <a:effectLst/>
            </a:endParaRPr>
          </a:p>
        </p:txBody>
      </p:sp>
      <p:sp>
        <p:nvSpPr>
          <p:cNvPr id="13" name="Rectangle 8"/>
          <p:cNvSpPr>
            <a:spLocks noChangeArrowheads="1"/>
          </p:cNvSpPr>
          <p:nvPr/>
        </p:nvSpPr>
        <p:spPr bwMode="auto">
          <a:xfrm>
            <a:off x="1738213" y="5661248"/>
            <a:ext cx="127470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6670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標偏差：</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 name="正方形/長方形 13"/>
          <p:cNvSpPr/>
          <p:nvPr/>
        </p:nvSpPr>
        <p:spPr>
          <a:xfrm>
            <a:off x="1866453" y="5013176"/>
            <a:ext cx="1146468" cy="369332"/>
          </a:xfrm>
          <a:prstGeom prst="rect">
            <a:avLst/>
          </a:prstGeom>
        </p:spPr>
        <p:txBody>
          <a:bodyPr wrap="none">
            <a:spAutoFit/>
          </a:bodyPr>
          <a:lstStyle/>
          <a:p>
            <a:pPr lvl="0" indent="266700" eaLnBrk="0" fontAlgn="base" hangingPunct="0">
              <a:spcBef>
                <a:spcPct val="0"/>
              </a:spcBef>
              <a:spcAft>
                <a:spcPct val="0"/>
              </a:spcAft>
            </a:pPr>
            <a:r>
              <a:rPr lang="ja-JP" altLang="en-US" dirty="0" smtClean="0">
                <a:latin typeface="Century" pitchFamily="18" charset="0"/>
                <a:ea typeface="ＭＳ 明朝" pitchFamily="17" charset="-128"/>
                <a:cs typeface="Times New Roman" pitchFamily="18" charset="0"/>
              </a:rPr>
              <a:t>平均</a:t>
            </a:r>
            <a:r>
              <a:rPr lang="ja-JP" altLang="en-US" dirty="0">
                <a:latin typeface="Century" pitchFamily="18" charset="0"/>
                <a:ea typeface="ＭＳ 明朝" pitchFamily="17" charset="-128"/>
                <a:cs typeface="Times New Roman" pitchFamily="18" charset="0"/>
              </a:rPr>
              <a:t>：</a:t>
            </a:r>
            <a:endParaRPr lang="ja-JP" altLang="en-US" dirty="0"/>
          </a:p>
        </p:txBody>
      </p:sp>
    </p:spTree>
    <p:extLst>
      <p:ext uri="{BB962C8B-B14F-4D97-AF65-F5344CB8AC3E}">
        <p14:creationId xmlns:p14="http://schemas.microsoft.com/office/powerpoint/2010/main" val="678548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【参考】　</a:t>
            </a:r>
            <a:r>
              <a:rPr lang="en-US" altLang="ja-JP" b="1" dirty="0" smtClean="0"/>
              <a:t>BLM</a:t>
            </a:r>
            <a:r>
              <a:rPr lang="ja-JP" altLang="ja-JP" b="1" dirty="0" smtClean="0"/>
              <a:t>の出力画面の説明</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16</a:t>
            </a:fld>
            <a:endParaRPr kumimoji="1" lang="ja-JP" altLang="en-US"/>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356992"/>
            <a:ext cx="8191510" cy="2193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正方形/長方形 5"/>
          <p:cNvSpPr/>
          <p:nvPr/>
        </p:nvSpPr>
        <p:spPr>
          <a:xfrm>
            <a:off x="611560" y="2204864"/>
            <a:ext cx="1338828" cy="369332"/>
          </a:xfrm>
          <a:prstGeom prst="rect">
            <a:avLst/>
          </a:prstGeom>
        </p:spPr>
        <p:txBody>
          <a:bodyPr wrap="none">
            <a:spAutoFit/>
          </a:bodyPr>
          <a:lstStyle/>
          <a:p>
            <a:r>
              <a:rPr lang="ja-JP" altLang="ja-JP" u="sng" dirty="0"/>
              <a:t>④制約条件</a:t>
            </a:r>
            <a:endParaRPr lang="ja-JP" altLang="ja-JP" dirty="0"/>
          </a:p>
        </p:txBody>
      </p:sp>
    </p:spTree>
    <p:extLst>
      <p:ext uri="{BB962C8B-B14F-4D97-AF65-F5344CB8AC3E}">
        <p14:creationId xmlns:p14="http://schemas.microsoft.com/office/powerpoint/2010/main" val="2531701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【参考】　</a:t>
            </a:r>
            <a:r>
              <a:rPr lang="en-US" altLang="ja-JP" b="1" dirty="0" smtClean="0"/>
              <a:t>BLM</a:t>
            </a:r>
            <a:r>
              <a:rPr lang="ja-JP" altLang="ja-JP" b="1" dirty="0" smtClean="0"/>
              <a:t>の出力画面の説明</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17</a:t>
            </a:fld>
            <a:endParaRPr kumimoji="1" lang="ja-JP" altLang="en-US"/>
          </a:p>
        </p:txBody>
      </p:sp>
      <p:sp>
        <p:nvSpPr>
          <p:cNvPr id="3" name="コンテンツ プレースホルダー 2"/>
          <p:cNvSpPr>
            <a:spLocks noGrp="1"/>
          </p:cNvSpPr>
          <p:nvPr>
            <p:ph sz="quarter" idx="1"/>
          </p:nvPr>
        </p:nvSpPr>
        <p:spPr>
          <a:xfrm>
            <a:off x="457200" y="1600200"/>
            <a:ext cx="8363272" cy="4525963"/>
          </a:xfrm>
        </p:spPr>
        <p:txBody>
          <a:bodyPr>
            <a:normAutofit/>
          </a:bodyPr>
          <a:lstStyle/>
          <a:p>
            <a:r>
              <a:rPr lang="en-US" altLang="ja-JP" dirty="0"/>
              <a:t> </a:t>
            </a:r>
            <a:r>
              <a:rPr lang="ja-JP" altLang="ja-JP" dirty="0" smtClean="0"/>
              <a:t>（</a:t>
            </a:r>
            <a:r>
              <a:rPr lang="ja-JP" altLang="ja-JP" dirty="0"/>
              <a:t>１）危険資産（国内株式＋米国債券＋欧州債券＋米国株式＋欧州株式＋アジア</a:t>
            </a:r>
            <a:r>
              <a:rPr lang="ja-JP" altLang="ja-JP" dirty="0" smtClean="0"/>
              <a:t>株式）</a:t>
            </a:r>
            <a:r>
              <a:rPr lang="ja-JP" altLang="ja-JP" dirty="0"/>
              <a:t>＜５０％</a:t>
            </a:r>
          </a:p>
          <a:p>
            <a:r>
              <a:rPr lang="ja-JP" altLang="ja-JP" dirty="0"/>
              <a:t>（２）国内株式＜３０％</a:t>
            </a:r>
          </a:p>
          <a:p>
            <a:r>
              <a:rPr lang="ja-JP" altLang="ja-JP" dirty="0"/>
              <a:t>（３）外貨建て資産（米国債券＋欧州債券＋米国株式＋欧州株式＋アジア株式）＜３０％</a:t>
            </a:r>
          </a:p>
          <a:p>
            <a:r>
              <a:rPr lang="ja-JP" altLang="ja-JP" dirty="0"/>
              <a:t>（４）国内ＣＢ＜５％</a:t>
            </a:r>
          </a:p>
          <a:p>
            <a:r>
              <a:rPr lang="ja-JP" altLang="ja-JP" dirty="0"/>
              <a:t>（５）貸付金＝０％</a:t>
            </a:r>
          </a:p>
          <a:p>
            <a:r>
              <a:rPr lang="ja-JP" altLang="ja-JP" dirty="0"/>
              <a:t>（６）アジア株式＜１％</a:t>
            </a:r>
          </a:p>
          <a:p>
            <a:endParaRPr kumimoji="1" lang="ja-JP" altLang="en-US" dirty="0"/>
          </a:p>
        </p:txBody>
      </p:sp>
    </p:spTree>
    <p:extLst>
      <p:ext uri="{BB962C8B-B14F-4D97-AF65-F5344CB8AC3E}">
        <p14:creationId xmlns:p14="http://schemas.microsoft.com/office/powerpoint/2010/main" val="1978770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【参考】　</a:t>
            </a:r>
            <a:r>
              <a:rPr lang="en-US" altLang="ja-JP" b="1" dirty="0" smtClean="0"/>
              <a:t>BLM</a:t>
            </a:r>
            <a:r>
              <a:rPr lang="ja-JP" altLang="ja-JP" b="1" dirty="0" smtClean="0"/>
              <a:t>の出力画面の説明</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18</a:t>
            </a:fld>
            <a:endParaRPr kumimoji="1" lang="ja-JP" altLang="en-US"/>
          </a:p>
        </p:txBody>
      </p:sp>
      <p:sp>
        <p:nvSpPr>
          <p:cNvPr id="5" name="正方形/長方形 4"/>
          <p:cNvSpPr/>
          <p:nvPr/>
        </p:nvSpPr>
        <p:spPr>
          <a:xfrm>
            <a:off x="827584" y="1772816"/>
            <a:ext cx="1107996" cy="369332"/>
          </a:xfrm>
          <a:prstGeom prst="rect">
            <a:avLst/>
          </a:prstGeom>
        </p:spPr>
        <p:txBody>
          <a:bodyPr wrap="none">
            <a:spAutoFit/>
          </a:bodyPr>
          <a:lstStyle/>
          <a:p>
            <a:r>
              <a:rPr lang="ja-JP" altLang="ja-JP" u="sng" dirty="0"/>
              <a:t>⑤最適解</a:t>
            </a:r>
            <a:endParaRPr lang="ja-JP" altLang="ja-JP" dirty="0"/>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4782" y="2276872"/>
            <a:ext cx="7707892" cy="307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8420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【参考】　</a:t>
            </a:r>
            <a:r>
              <a:rPr lang="en-US" altLang="ja-JP" b="1" dirty="0" smtClean="0"/>
              <a:t>BLM</a:t>
            </a:r>
            <a:r>
              <a:rPr lang="ja-JP" altLang="ja-JP" b="1" dirty="0" smtClean="0"/>
              <a:t>の出力画面の説明</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19</a:t>
            </a:fld>
            <a:endParaRPr kumimoji="1" lang="ja-JP" altLang="en-US"/>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137072"/>
            <a:ext cx="8532441" cy="633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4374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a:t>相場観の表し方</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2</a:t>
            </a:fld>
            <a:endParaRPr kumimoji="1" lang="ja-JP" altLang="en-US"/>
          </a:p>
        </p:txBody>
      </p:sp>
      <p:sp>
        <p:nvSpPr>
          <p:cNvPr id="3" name="コンテンツ プレースホルダー 2"/>
          <p:cNvSpPr>
            <a:spLocks noGrp="1"/>
          </p:cNvSpPr>
          <p:nvPr>
            <p:ph sz="quarter" idx="1"/>
          </p:nvPr>
        </p:nvSpPr>
        <p:spPr/>
        <p:txBody>
          <a:bodyPr>
            <a:normAutofit fontScale="92500" lnSpcReduction="10000"/>
          </a:bodyPr>
          <a:lstStyle/>
          <a:p>
            <a:r>
              <a:rPr lang="ja-JP" altLang="ja-JP" dirty="0"/>
              <a:t>投資家は、通常、特定の資産に対して、相場観を持っている。たとえば、株式よりも債券に対して強気だとか、国内資産よりも外国資産に対して強気だとかである。</a:t>
            </a:r>
          </a:p>
          <a:p>
            <a:r>
              <a:rPr lang="ja-JP" altLang="ja-JP" dirty="0" smtClean="0"/>
              <a:t>しかし</a:t>
            </a:r>
            <a:r>
              <a:rPr lang="ja-JP" altLang="ja-JP" dirty="0"/>
              <a:t>、たとえば、国内債券に対して強気だとしても、国内債券の期待収益率だけを上げて最適化しても、最適なアセット・アロケーションにはならない。なぜならば、その場合は、外国債券や</a:t>
            </a:r>
            <a:r>
              <a:rPr lang="en-US" altLang="ja-JP" dirty="0"/>
              <a:t>CB</a:t>
            </a:r>
            <a:r>
              <a:rPr lang="ja-JP" altLang="ja-JP" dirty="0"/>
              <a:t>の期待収益率を上げなければ整合的でないし、株式の期待収益率を下げる必要があるからである。</a:t>
            </a:r>
          </a:p>
          <a:p>
            <a:r>
              <a:rPr lang="en-US" altLang="ja-JP" dirty="0" smtClean="0"/>
              <a:t>BLM</a:t>
            </a:r>
            <a:r>
              <a:rPr lang="ja-JP" altLang="ja-JP" dirty="0"/>
              <a:t>は、このように、投資家の個別資産への相場観（期待収益率）を、アセット・アロケーションに反映させ、かつ、他の資産と整合的に変化させるモデルである。</a:t>
            </a:r>
          </a:p>
          <a:p>
            <a:r>
              <a:rPr lang="en-US" altLang="ja-JP" dirty="0" smtClean="0"/>
              <a:t>BLM</a:t>
            </a:r>
            <a:r>
              <a:rPr lang="ja-JP" altLang="ja-JP" dirty="0"/>
              <a:t>では、投資家が、相場観を持っていた場合の最適なアセット・アロケーションを求めることができる。</a:t>
            </a:r>
          </a:p>
          <a:p>
            <a:endParaRPr kumimoji="1" lang="ja-JP" altLang="en-US" dirty="0"/>
          </a:p>
        </p:txBody>
      </p:sp>
    </p:spTree>
    <p:extLst>
      <p:ext uri="{BB962C8B-B14F-4D97-AF65-F5344CB8AC3E}">
        <p14:creationId xmlns:p14="http://schemas.microsoft.com/office/powerpoint/2010/main" val="963493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【参考】　</a:t>
            </a:r>
            <a:r>
              <a:rPr lang="en-US" altLang="ja-JP" b="1" dirty="0" smtClean="0"/>
              <a:t>BLM</a:t>
            </a:r>
            <a:r>
              <a:rPr lang="ja-JP" altLang="ja-JP" b="1" dirty="0" smtClean="0"/>
              <a:t>の出力画面の説明</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20</a:t>
            </a:fld>
            <a:endParaRPr kumimoji="1" lang="ja-JP" altLang="en-US"/>
          </a:p>
        </p:txBody>
      </p:sp>
      <p:sp>
        <p:nvSpPr>
          <p:cNvPr id="5" name="正方形/長方形 4"/>
          <p:cNvSpPr/>
          <p:nvPr/>
        </p:nvSpPr>
        <p:spPr>
          <a:xfrm>
            <a:off x="611560" y="1772816"/>
            <a:ext cx="3002745" cy="369332"/>
          </a:xfrm>
          <a:prstGeom prst="rect">
            <a:avLst/>
          </a:prstGeom>
        </p:spPr>
        <p:txBody>
          <a:bodyPr wrap="none">
            <a:spAutoFit/>
          </a:bodyPr>
          <a:lstStyle/>
          <a:p>
            <a:r>
              <a:rPr lang="ja-JP" altLang="ja-JP" u="sng" dirty="0"/>
              <a:t>⑥アセット・クラス別構成比率</a:t>
            </a:r>
            <a:endParaRPr lang="ja-JP" altLang="ja-JP" dirty="0"/>
          </a:p>
        </p:txBody>
      </p:sp>
      <p:pic>
        <p:nvPicPr>
          <p:cNvPr id="1229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2564904"/>
            <a:ext cx="7476060" cy="3364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2008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【参考】　</a:t>
            </a:r>
            <a:r>
              <a:rPr lang="en-US" altLang="ja-JP" b="1" dirty="0" smtClean="0"/>
              <a:t>BLM</a:t>
            </a:r>
            <a:r>
              <a:rPr lang="ja-JP" altLang="ja-JP" b="1" dirty="0" smtClean="0"/>
              <a:t>の出力画面の説明</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21</a:t>
            </a:fld>
            <a:endParaRPr kumimoji="1" lang="ja-JP" altLang="en-US"/>
          </a:p>
        </p:txBody>
      </p:sp>
      <p:sp>
        <p:nvSpPr>
          <p:cNvPr id="3" name="コンテンツ プレースホルダー 2"/>
          <p:cNvSpPr>
            <a:spLocks noGrp="1"/>
          </p:cNvSpPr>
          <p:nvPr>
            <p:ph sz="quarter" idx="1"/>
          </p:nvPr>
        </p:nvSpPr>
        <p:spPr/>
        <p:txBody>
          <a:bodyPr>
            <a:normAutofit fontScale="92500"/>
          </a:bodyPr>
          <a:lstStyle/>
          <a:p>
            <a:r>
              <a:rPr lang="ja-JP" altLang="ja-JP" dirty="0"/>
              <a:t>この例では、投資家が、国内債券に強気であるため、欧州債券や国内債券、国内</a:t>
            </a:r>
            <a:r>
              <a:rPr lang="en-US" altLang="ja-JP" dirty="0"/>
              <a:t>CB</a:t>
            </a:r>
            <a:r>
              <a:rPr lang="ja-JP" altLang="ja-JP" dirty="0"/>
              <a:t>が多く含まれるポートフォリオになる。</a:t>
            </a:r>
          </a:p>
          <a:p>
            <a:r>
              <a:rPr lang="ja-JP" altLang="ja-JP" dirty="0"/>
              <a:t>米国債券が選ばれないのは、欧州債券よりも、リスクが高く、期待収益率が低いためである。</a:t>
            </a:r>
          </a:p>
          <a:p>
            <a:r>
              <a:rPr lang="ja-JP" altLang="ja-JP" dirty="0"/>
              <a:t>リスクを高めることができれば、アジア株式や国内株式が選択される。</a:t>
            </a:r>
          </a:p>
          <a:p>
            <a:pPr marL="0" indent="0">
              <a:buNone/>
            </a:pPr>
            <a:endParaRPr lang="ja-JP" altLang="ja-JP" dirty="0"/>
          </a:p>
          <a:p>
            <a:r>
              <a:rPr lang="ja-JP" altLang="ja-JP" dirty="0"/>
              <a:t>（参考文献）</a:t>
            </a:r>
          </a:p>
          <a:p>
            <a:r>
              <a:rPr lang="ja-JP" altLang="ja-JP" dirty="0"/>
              <a:t>１　豊崎恭行、</a:t>
            </a:r>
            <a:r>
              <a:rPr lang="en-US" altLang="ja-JP" dirty="0"/>
              <a:t>1993</a:t>
            </a:r>
            <a:r>
              <a:rPr lang="ja-JP" altLang="ja-JP" dirty="0" err="1"/>
              <a:t>、</a:t>
            </a:r>
            <a:r>
              <a:rPr lang="ja-JP" altLang="ja-JP" dirty="0"/>
              <a:t>「相場観を織り込む最適化」、『証券アナリストジャーナル』、</a:t>
            </a:r>
            <a:r>
              <a:rPr lang="en-US" altLang="ja-JP" dirty="0"/>
              <a:t>12</a:t>
            </a:r>
            <a:r>
              <a:rPr lang="ja-JP" altLang="ja-JP" dirty="0"/>
              <a:t>月</a:t>
            </a:r>
          </a:p>
          <a:p>
            <a:r>
              <a:rPr lang="ja-JP" altLang="ja-JP" dirty="0"/>
              <a:t>２</a:t>
            </a:r>
            <a:r>
              <a:rPr lang="en-US" altLang="ja-JP" dirty="0"/>
              <a:t>  Black Fisher, Robert </a:t>
            </a:r>
            <a:r>
              <a:rPr lang="en-US" altLang="ja-JP" dirty="0" err="1"/>
              <a:t>Litterman</a:t>
            </a:r>
            <a:r>
              <a:rPr lang="en-US" altLang="ja-JP" dirty="0"/>
              <a:t>, 1992, “Global Portfolio Optimization” ,Financial Analysts Journal Sep/Oct  pp.28-43</a:t>
            </a:r>
            <a:endParaRPr lang="ja-JP" altLang="ja-JP" dirty="0"/>
          </a:p>
          <a:p>
            <a:endParaRPr kumimoji="1" lang="ja-JP" altLang="en-US" dirty="0"/>
          </a:p>
        </p:txBody>
      </p:sp>
    </p:spTree>
    <p:extLst>
      <p:ext uri="{BB962C8B-B14F-4D97-AF65-F5344CB8AC3E}">
        <p14:creationId xmlns:p14="http://schemas.microsoft.com/office/powerpoint/2010/main" val="33967714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ja-JP" b="1" dirty="0"/>
              <a:t>最適化計算と</a:t>
            </a:r>
            <a:r>
              <a:rPr lang="ja-JP" altLang="ja-JP" b="1" dirty="0" smtClean="0"/>
              <a:t>は</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z="1600" smtClean="0"/>
              <a:t>22</a:t>
            </a:fld>
            <a:endParaRPr kumimoji="1" lang="ja-JP" altLang="en-US" sz="1600"/>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1245684086"/>
              </p:ext>
            </p:extLst>
          </p:nvPr>
        </p:nvGraphicFramePr>
        <p:xfrm>
          <a:off x="1603669" y="2492896"/>
          <a:ext cx="1474851" cy="466725"/>
        </p:xfrm>
        <a:graphic>
          <a:graphicData uri="http://schemas.openxmlformats.org/presentationml/2006/ole">
            <mc:AlternateContent xmlns:mc="http://schemas.openxmlformats.org/markup-compatibility/2006">
              <mc:Choice xmlns:v="urn:schemas-microsoft-com:vml" Requires="v">
                <p:oleObj spid="_x0000_s13522" name="数式" r:id="rId3" imgW="748975" imgH="241195" progId="Equation.3">
                  <p:embed/>
                </p:oleObj>
              </mc:Choice>
              <mc:Fallback>
                <p:oleObj name="数式" r:id="rId3" imgW="748975" imgH="241195" progId="Equation.3">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3669" y="2492896"/>
                        <a:ext cx="1474851" cy="466725"/>
                      </a:xfrm>
                      <a:prstGeom prst="rect">
                        <a:avLst/>
                      </a:prstGeom>
                      <a:noFill/>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1246016793"/>
              </p:ext>
            </p:extLst>
          </p:nvPr>
        </p:nvGraphicFramePr>
        <p:xfrm>
          <a:off x="3357548" y="2492896"/>
          <a:ext cx="1326696" cy="428625"/>
        </p:xfrm>
        <a:graphic>
          <a:graphicData uri="http://schemas.openxmlformats.org/presentationml/2006/ole">
            <mc:AlternateContent xmlns:mc="http://schemas.openxmlformats.org/markup-compatibility/2006">
              <mc:Choice xmlns:v="urn:schemas-microsoft-com:vml" Requires="v">
                <p:oleObj spid="_x0000_s13523" name="数式" r:id="rId5" imgW="622030" imgH="203112" progId="Equation.3">
                  <p:embed/>
                </p:oleObj>
              </mc:Choice>
              <mc:Fallback>
                <p:oleObj name="数式" r:id="rId5" imgW="622030" imgH="203112"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57548" y="2492896"/>
                        <a:ext cx="1326696" cy="428625"/>
                      </a:xfrm>
                      <a:prstGeom prst="rect">
                        <a:avLst/>
                      </a:prstGeom>
                      <a:noFill/>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1177429432"/>
              </p:ext>
            </p:extLst>
          </p:nvPr>
        </p:nvGraphicFramePr>
        <p:xfrm>
          <a:off x="5148064" y="2492896"/>
          <a:ext cx="1210588" cy="480392"/>
        </p:xfrm>
        <a:graphic>
          <a:graphicData uri="http://schemas.openxmlformats.org/presentationml/2006/ole">
            <mc:AlternateContent xmlns:mc="http://schemas.openxmlformats.org/markup-compatibility/2006">
              <mc:Choice xmlns:v="urn:schemas-microsoft-com:vml" Requires="v">
                <p:oleObj spid="_x0000_s13524" name="数式" r:id="rId7" imgW="596900" imgH="241300" progId="Equation.3">
                  <p:embed/>
                </p:oleObj>
              </mc:Choice>
              <mc:Fallback>
                <p:oleObj name="数式" r:id="rId7" imgW="596900" imgH="24130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48064" y="2492896"/>
                        <a:ext cx="1210588" cy="480392"/>
                      </a:xfrm>
                      <a:prstGeom prst="rect">
                        <a:avLst/>
                      </a:prstGeom>
                      <a:noFill/>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3130839054"/>
              </p:ext>
            </p:extLst>
          </p:nvPr>
        </p:nvGraphicFramePr>
        <p:xfrm>
          <a:off x="2195736" y="3443515"/>
          <a:ext cx="699889" cy="456302"/>
        </p:xfrm>
        <a:graphic>
          <a:graphicData uri="http://schemas.openxmlformats.org/presentationml/2006/ole">
            <mc:AlternateContent xmlns:mc="http://schemas.openxmlformats.org/markup-compatibility/2006">
              <mc:Choice xmlns:v="urn:schemas-microsoft-com:vml" Requires="v">
                <p:oleObj spid="_x0000_s13525" name="数式" r:id="rId9" imgW="126835" imgH="139518" progId="Equation.3">
                  <p:embed/>
                </p:oleObj>
              </mc:Choice>
              <mc:Fallback>
                <p:oleObj name="数式" r:id="rId9" imgW="126835" imgH="139518" progId="Equation.3">
                  <p:embed/>
                  <p:pic>
                    <p:nvPicPr>
                      <p:cNvPr id="0"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95736" y="3443515"/>
                        <a:ext cx="699889" cy="456302"/>
                      </a:xfrm>
                      <a:prstGeom prst="rect">
                        <a:avLst/>
                      </a:prstGeom>
                      <a:noFill/>
                    </p:spPr>
                  </p:pic>
                </p:oleObj>
              </mc:Fallback>
            </mc:AlternateContent>
          </a:graphicData>
        </a:graphic>
      </p:graphicFrame>
      <p:graphicFrame>
        <p:nvGraphicFramePr>
          <p:cNvPr id="9" name="オブジェクト 8"/>
          <p:cNvGraphicFramePr>
            <a:graphicFrameLocks noChangeAspect="1"/>
          </p:cNvGraphicFramePr>
          <p:nvPr>
            <p:extLst>
              <p:ext uri="{D42A27DB-BD31-4B8C-83A1-F6EECF244321}">
                <p14:modId xmlns:p14="http://schemas.microsoft.com/office/powerpoint/2010/main" val="3882854198"/>
              </p:ext>
            </p:extLst>
          </p:nvPr>
        </p:nvGraphicFramePr>
        <p:xfrm>
          <a:off x="2410423" y="3952597"/>
          <a:ext cx="646931" cy="416699"/>
        </p:xfrm>
        <a:graphic>
          <a:graphicData uri="http://schemas.openxmlformats.org/presentationml/2006/ole">
            <mc:AlternateContent xmlns:mc="http://schemas.openxmlformats.org/markup-compatibility/2006">
              <mc:Choice xmlns:v="urn:schemas-microsoft-com:vml" Requires="v">
                <p:oleObj spid="_x0000_s13526" name="数式" r:id="rId11" imgW="139639" imgH="152334" progId="Equation.3">
                  <p:embed/>
                </p:oleObj>
              </mc:Choice>
              <mc:Fallback>
                <p:oleObj name="数式" r:id="rId11" imgW="139639" imgH="152334" progId="Equation.3">
                  <p:embed/>
                  <p:pic>
                    <p:nvPicPr>
                      <p:cNvPr id="0" name="Object 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410423" y="3952597"/>
                        <a:ext cx="646931" cy="416699"/>
                      </a:xfrm>
                      <a:prstGeom prst="rect">
                        <a:avLst/>
                      </a:prstGeom>
                      <a:noFill/>
                    </p:spPr>
                  </p:pic>
                </p:oleObj>
              </mc:Fallback>
            </mc:AlternateContent>
          </a:graphicData>
        </a:graphic>
      </p:graphicFrame>
      <p:graphicFrame>
        <p:nvGraphicFramePr>
          <p:cNvPr id="10" name="オブジェクト 9"/>
          <p:cNvGraphicFramePr>
            <a:graphicFrameLocks noChangeAspect="1"/>
          </p:cNvGraphicFramePr>
          <p:nvPr>
            <p:extLst>
              <p:ext uri="{D42A27DB-BD31-4B8C-83A1-F6EECF244321}">
                <p14:modId xmlns:p14="http://schemas.microsoft.com/office/powerpoint/2010/main" val="281522179"/>
              </p:ext>
            </p:extLst>
          </p:nvPr>
        </p:nvGraphicFramePr>
        <p:xfrm>
          <a:off x="2368548" y="4326760"/>
          <a:ext cx="651123" cy="576680"/>
        </p:xfrm>
        <a:graphic>
          <a:graphicData uri="http://schemas.openxmlformats.org/presentationml/2006/ole">
            <mc:AlternateContent xmlns:mc="http://schemas.openxmlformats.org/markup-compatibility/2006">
              <mc:Choice xmlns:v="urn:schemas-microsoft-com:vml" Requires="v">
                <p:oleObj spid="_x0000_s13527" name="数式" r:id="rId13" imgW="215713" imgH="241091" progId="Equation.3">
                  <p:embed/>
                </p:oleObj>
              </mc:Choice>
              <mc:Fallback>
                <p:oleObj name="数式" r:id="rId13" imgW="215713" imgH="241091" progId="Equation.3">
                  <p:embed/>
                  <p:pic>
                    <p:nvPicPr>
                      <p:cNvPr id="0" name="Object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368548" y="4326760"/>
                        <a:ext cx="651123" cy="576680"/>
                      </a:xfrm>
                      <a:prstGeom prst="rect">
                        <a:avLst/>
                      </a:prstGeom>
                      <a:noFill/>
                    </p:spPr>
                  </p:pic>
                </p:oleObj>
              </mc:Fallback>
            </mc:AlternateContent>
          </a:graphicData>
        </a:graphic>
      </p:graphicFrame>
      <p:graphicFrame>
        <p:nvGraphicFramePr>
          <p:cNvPr id="11" name="オブジェクト 10"/>
          <p:cNvGraphicFramePr>
            <a:graphicFrameLocks noChangeAspect="1"/>
          </p:cNvGraphicFramePr>
          <p:nvPr>
            <p:extLst>
              <p:ext uri="{D42A27DB-BD31-4B8C-83A1-F6EECF244321}">
                <p14:modId xmlns:p14="http://schemas.microsoft.com/office/powerpoint/2010/main" val="1781881334"/>
              </p:ext>
            </p:extLst>
          </p:nvPr>
        </p:nvGraphicFramePr>
        <p:xfrm>
          <a:off x="2302431" y="4918963"/>
          <a:ext cx="776089" cy="598795"/>
        </p:xfrm>
        <a:graphic>
          <a:graphicData uri="http://schemas.openxmlformats.org/presentationml/2006/ole">
            <mc:AlternateContent xmlns:mc="http://schemas.openxmlformats.org/markup-compatibility/2006">
              <mc:Choice xmlns:v="urn:schemas-microsoft-com:vml" Requires="v">
                <p:oleObj spid="_x0000_s13528" name="数式" r:id="rId15" imgW="203112" imgH="241195" progId="Equation.3">
                  <p:embed/>
                </p:oleObj>
              </mc:Choice>
              <mc:Fallback>
                <p:oleObj name="数式" r:id="rId15" imgW="203112" imgH="241195" progId="Equation.3">
                  <p:embed/>
                  <p:pic>
                    <p:nvPicPr>
                      <p:cNvPr id="0" name="Object 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302431" y="4918963"/>
                        <a:ext cx="776089" cy="598795"/>
                      </a:xfrm>
                      <a:prstGeom prst="rect">
                        <a:avLst/>
                      </a:prstGeom>
                      <a:noFill/>
                    </p:spPr>
                  </p:pic>
                </p:oleObj>
              </mc:Fallback>
            </mc:AlternateContent>
          </a:graphicData>
        </a:graphic>
      </p:graphicFrame>
      <p:graphicFrame>
        <p:nvGraphicFramePr>
          <p:cNvPr id="12" name="オブジェクト 11"/>
          <p:cNvGraphicFramePr>
            <a:graphicFrameLocks noChangeAspect="1"/>
          </p:cNvGraphicFramePr>
          <p:nvPr>
            <p:extLst>
              <p:ext uri="{D42A27DB-BD31-4B8C-83A1-F6EECF244321}">
                <p14:modId xmlns:p14="http://schemas.microsoft.com/office/powerpoint/2010/main" val="2862765877"/>
              </p:ext>
            </p:extLst>
          </p:nvPr>
        </p:nvGraphicFramePr>
        <p:xfrm>
          <a:off x="2410423" y="5567754"/>
          <a:ext cx="608586" cy="381526"/>
        </p:xfrm>
        <a:graphic>
          <a:graphicData uri="http://schemas.openxmlformats.org/presentationml/2006/ole">
            <mc:AlternateContent xmlns:mc="http://schemas.openxmlformats.org/markup-compatibility/2006">
              <mc:Choice xmlns:v="urn:schemas-microsoft-com:vml" Requires="v">
                <p:oleObj spid="_x0000_s13529" name="数式" r:id="rId17" imgW="152268" imgH="164957" progId="Equation.3">
                  <p:embed/>
                </p:oleObj>
              </mc:Choice>
              <mc:Fallback>
                <p:oleObj name="数式" r:id="rId17" imgW="152268" imgH="164957" progId="Equation.3">
                  <p:embed/>
                  <p:pic>
                    <p:nvPicPr>
                      <p:cNvPr id="0" name="Object 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410423" y="5567754"/>
                        <a:ext cx="608586" cy="381526"/>
                      </a:xfrm>
                      <a:prstGeom prst="rect">
                        <a:avLst/>
                      </a:prstGeom>
                      <a:noFill/>
                    </p:spPr>
                  </p:pic>
                </p:oleObj>
              </mc:Fallback>
            </mc:AlternateContent>
          </a:graphicData>
        </a:graphic>
      </p:graphicFrame>
      <p:sp>
        <p:nvSpPr>
          <p:cNvPr id="13" name="Rectangle 9"/>
          <p:cNvSpPr>
            <a:spLocks noChangeArrowheads="1"/>
          </p:cNvSpPr>
          <p:nvPr/>
        </p:nvSpPr>
        <p:spPr bwMode="auto">
          <a:xfrm>
            <a:off x="323528" y="1564926"/>
            <a:ext cx="867645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667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26670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資産運用において、最も重要な意思決定が、アセット・アロケーションである。その際、通常は、下記の最適化計算がおこなわれる。</a:t>
            </a:r>
            <a:endParaRPr kumimoji="1" lang="ja-JP" altLang="ja-JP" sz="1600" b="0" i="0" u="none" strike="noStrike" cap="none" normalizeH="0" baseline="0" dirty="0" smtClean="0">
              <a:ln>
                <a:noFill/>
              </a:ln>
              <a:solidFill>
                <a:schemeClr val="tx1"/>
              </a:solidFill>
              <a:effectLst/>
            </a:endParaRPr>
          </a:p>
        </p:txBody>
      </p:sp>
      <p:sp>
        <p:nvSpPr>
          <p:cNvPr id="14" name="Rectangle 10"/>
          <p:cNvSpPr>
            <a:spLocks noChangeArrowheads="1"/>
          </p:cNvSpPr>
          <p:nvPr/>
        </p:nvSpPr>
        <p:spPr bwMode="auto">
          <a:xfrm>
            <a:off x="0" y="754648"/>
            <a:ext cx="85792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　　　 </a:t>
            </a:r>
            <a:endParaRPr kumimoji="1" lang="ja-JP" altLang="ja-JP" sz="16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 name="Rectangle 11"/>
          <p:cNvSpPr>
            <a:spLocks noChangeArrowheads="1"/>
          </p:cNvSpPr>
          <p:nvPr/>
        </p:nvSpPr>
        <p:spPr bwMode="auto">
          <a:xfrm>
            <a:off x="0" y="1411873"/>
            <a:ext cx="12105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　　　　　</a:t>
            </a:r>
            <a:endParaRPr kumimoji="1" lang="ja-JP" altLang="ja-JP" sz="16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12"/>
          <p:cNvSpPr>
            <a:spLocks noChangeArrowheads="1"/>
          </p:cNvSpPr>
          <p:nvPr/>
        </p:nvSpPr>
        <p:spPr bwMode="auto">
          <a:xfrm>
            <a:off x="867487" y="3455789"/>
            <a:ext cx="12105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ただし、</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 name="Rectangle 13"/>
          <p:cNvSpPr>
            <a:spLocks noChangeArrowheads="1"/>
          </p:cNvSpPr>
          <p:nvPr/>
        </p:nvSpPr>
        <p:spPr bwMode="auto">
          <a:xfrm>
            <a:off x="3059832" y="3450679"/>
            <a:ext cx="28520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：各資産のウェイト・ベトル</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 name="Rectangle 14"/>
          <p:cNvSpPr>
            <a:spLocks noChangeArrowheads="1"/>
          </p:cNvSpPr>
          <p:nvPr/>
        </p:nvSpPr>
        <p:spPr bwMode="auto">
          <a:xfrm>
            <a:off x="3181112" y="3952597"/>
            <a:ext cx="223651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：資産間の分散・共散</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9" name="Rectangle 15"/>
          <p:cNvSpPr>
            <a:spLocks noChangeArrowheads="1"/>
          </p:cNvSpPr>
          <p:nvPr/>
        </p:nvSpPr>
        <p:spPr bwMode="auto">
          <a:xfrm>
            <a:off x="3122164" y="4445823"/>
            <a:ext cx="244169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：ポートフォリのリスク</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 name="Rectangle 16"/>
          <p:cNvSpPr>
            <a:spLocks noChangeArrowheads="1"/>
          </p:cNvSpPr>
          <p:nvPr/>
        </p:nvSpPr>
        <p:spPr bwMode="auto">
          <a:xfrm>
            <a:off x="3078520" y="5085884"/>
            <a:ext cx="244169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：ポートフォリオ収益率</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 name="Rectangle 17"/>
          <p:cNvSpPr>
            <a:spLocks noChangeArrowheads="1"/>
          </p:cNvSpPr>
          <p:nvPr/>
        </p:nvSpPr>
        <p:spPr bwMode="auto">
          <a:xfrm>
            <a:off x="3059832" y="5567754"/>
            <a:ext cx="244169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：各資産の収益率クトル</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Tree>
    <p:extLst>
      <p:ext uri="{BB962C8B-B14F-4D97-AF65-F5344CB8AC3E}">
        <p14:creationId xmlns:p14="http://schemas.microsoft.com/office/powerpoint/2010/main" val="3506515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ja-JP" b="1" dirty="0" smtClean="0"/>
              <a:t>最適化</a:t>
            </a:r>
            <a:r>
              <a:rPr lang="ja-JP" altLang="ja-JP" b="1" dirty="0"/>
              <a:t>計算の</a:t>
            </a:r>
            <a:r>
              <a:rPr lang="ja-JP" altLang="ja-JP" b="1" dirty="0" smtClean="0"/>
              <a:t>実際</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23</a:t>
            </a:fld>
            <a:endParaRPr kumimoji="1" lang="ja-JP" altLang="en-US"/>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2317245009"/>
              </p:ext>
            </p:extLst>
          </p:nvPr>
        </p:nvGraphicFramePr>
        <p:xfrm>
          <a:off x="1691680" y="3224845"/>
          <a:ext cx="2231494" cy="388821"/>
        </p:xfrm>
        <a:graphic>
          <a:graphicData uri="http://schemas.openxmlformats.org/presentationml/2006/ole">
            <mc:AlternateContent xmlns:mc="http://schemas.openxmlformats.org/markup-compatibility/2006">
              <mc:Choice xmlns:v="urn:schemas-microsoft-com:vml" Requires="v">
                <p:oleObj spid="_x0000_s14458" name="数式" r:id="rId3" imgW="1256755" imgH="215806" progId="Equation.3">
                  <p:embed/>
                </p:oleObj>
              </mc:Choice>
              <mc:Fallback>
                <p:oleObj name="数式" r:id="rId3" imgW="1256755" imgH="215806"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1680" y="3224845"/>
                        <a:ext cx="2231494" cy="388821"/>
                      </a:xfrm>
                      <a:prstGeom prst="rect">
                        <a:avLst/>
                      </a:prstGeom>
                      <a:noFill/>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746354105"/>
              </p:ext>
            </p:extLst>
          </p:nvPr>
        </p:nvGraphicFramePr>
        <p:xfrm>
          <a:off x="2454062" y="4078347"/>
          <a:ext cx="544453" cy="327184"/>
        </p:xfrm>
        <a:graphic>
          <a:graphicData uri="http://schemas.openxmlformats.org/presentationml/2006/ole">
            <mc:AlternateContent xmlns:mc="http://schemas.openxmlformats.org/markup-compatibility/2006">
              <mc:Choice xmlns:v="urn:schemas-microsoft-com:vml" Requires="v">
                <p:oleObj spid="_x0000_s14459" name="数式" r:id="rId5" imgW="152268" imgH="164957" progId="Equation.3">
                  <p:embed/>
                </p:oleObj>
              </mc:Choice>
              <mc:Fallback>
                <p:oleObj name="数式" r:id="rId5" imgW="152268" imgH="164957"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54062" y="4078347"/>
                        <a:ext cx="544453" cy="327184"/>
                      </a:xfrm>
                      <a:prstGeom prst="rect">
                        <a:avLst/>
                      </a:prstGeom>
                      <a:noFill/>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3626344619"/>
              </p:ext>
            </p:extLst>
          </p:nvPr>
        </p:nvGraphicFramePr>
        <p:xfrm>
          <a:off x="2514095" y="4543416"/>
          <a:ext cx="537501" cy="384865"/>
        </p:xfrm>
        <a:graphic>
          <a:graphicData uri="http://schemas.openxmlformats.org/presentationml/2006/ole">
            <mc:AlternateContent xmlns:mc="http://schemas.openxmlformats.org/markup-compatibility/2006">
              <mc:Choice xmlns:v="urn:schemas-microsoft-com:vml" Requires="v">
                <p:oleObj spid="_x0000_s14460" name="数式" r:id="rId7" imgW="139700" imgH="139700" progId="Equation.3">
                  <p:embed/>
                </p:oleObj>
              </mc:Choice>
              <mc:Fallback>
                <p:oleObj name="数式" r:id="rId7" imgW="139700" imgH="139700" progId="Equation.3">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4095" y="4543416"/>
                        <a:ext cx="537501" cy="384865"/>
                      </a:xfrm>
                      <a:prstGeom prst="rect">
                        <a:avLst/>
                      </a:prstGeom>
                      <a:noFill/>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1386952843"/>
              </p:ext>
            </p:extLst>
          </p:nvPr>
        </p:nvGraphicFramePr>
        <p:xfrm>
          <a:off x="2586417" y="5023629"/>
          <a:ext cx="452850" cy="338554"/>
        </p:xfrm>
        <a:graphic>
          <a:graphicData uri="http://schemas.openxmlformats.org/presentationml/2006/ole">
            <mc:AlternateContent xmlns:mc="http://schemas.openxmlformats.org/markup-compatibility/2006">
              <mc:Choice xmlns:v="urn:schemas-microsoft-com:vml" Requires="v">
                <p:oleObj spid="_x0000_s14461" name="数式" r:id="rId9" imgW="152268" imgH="164957" progId="Equation.3">
                  <p:embed/>
                </p:oleObj>
              </mc:Choice>
              <mc:Fallback>
                <p:oleObj name="数式" r:id="rId9" imgW="152268" imgH="164957" progId="Equation.3">
                  <p:embed/>
                  <p:pic>
                    <p:nvPicPr>
                      <p:cNvPr id="0" name="Object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86417" y="5023629"/>
                        <a:ext cx="452850" cy="338554"/>
                      </a:xfrm>
                      <a:prstGeom prst="rect">
                        <a:avLst/>
                      </a:prstGeom>
                      <a:noFill/>
                    </p:spPr>
                  </p:pic>
                </p:oleObj>
              </mc:Fallback>
            </mc:AlternateContent>
          </a:graphicData>
        </a:graphic>
      </p:graphicFrame>
      <p:graphicFrame>
        <p:nvGraphicFramePr>
          <p:cNvPr id="9" name="オブジェクト 8"/>
          <p:cNvGraphicFramePr>
            <a:graphicFrameLocks noChangeAspect="1"/>
          </p:cNvGraphicFramePr>
          <p:nvPr>
            <p:extLst>
              <p:ext uri="{D42A27DB-BD31-4B8C-83A1-F6EECF244321}">
                <p14:modId xmlns:p14="http://schemas.microsoft.com/office/powerpoint/2010/main" val="349319652"/>
              </p:ext>
            </p:extLst>
          </p:nvPr>
        </p:nvGraphicFramePr>
        <p:xfrm>
          <a:off x="2607214" y="5483968"/>
          <a:ext cx="432053" cy="334657"/>
        </p:xfrm>
        <a:graphic>
          <a:graphicData uri="http://schemas.openxmlformats.org/presentationml/2006/ole">
            <mc:AlternateContent xmlns:mc="http://schemas.openxmlformats.org/markup-compatibility/2006">
              <mc:Choice xmlns:v="urn:schemas-microsoft-com:vml" Requires="v">
                <p:oleObj spid="_x0000_s14462" name="数式" r:id="rId11" imgW="114201" imgH="139579" progId="Equation.3">
                  <p:embed/>
                </p:oleObj>
              </mc:Choice>
              <mc:Fallback>
                <p:oleObj name="数式" r:id="rId11" imgW="114201" imgH="139579" progId="Equation.3">
                  <p:embed/>
                  <p:pic>
                    <p:nvPicPr>
                      <p:cNvPr id="0" name="Object 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07214" y="5483968"/>
                        <a:ext cx="432053" cy="334657"/>
                      </a:xfrm>
                      <a:prstGeom prst="rect">
                        <a:avLst/>
                      </a:prstGeom>
                      <a:noFill/>
                    </p:spPr>
                  </p:pic>
                </p:oleObj>
              </mc:Fallback>
            </mc:AlternateContent>
          </a:graphicData>
        </a:graphic>
      </p:graphicFrame>
      <p:sp>
        <p:nvSpPr>
          <p:cNvPr id="10" name="Rectangle 6"/>
          <p:cNvSpPr>
            <a:spLocks noChangeArrowheads="1"/>
          </p:cNvSpPr>
          <p:nvPr/>
        </p:nvSpPr>
        <p:spPr bwMode="auto">
          <a:xfrm>
            <a:off x="611560" y="1308811"/>
            <a:ext cx="828092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33350" fontAlgn="base">
              <a:spcBef>
                <a:spcPct val="0"/>
              </a:spcBef>
              <a:spcAft>
                <a:spcPct val="0"/>
              </a:spcAft>
              <a:tabLst>
                <a:tab pos="2343150" algn="l"/>
              </a:tabLs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tabLst>
                <a:tab pos="2343150" algn="l"/>
              </a:tabLs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tabLst>
                <a:tab pos="2343150" algn="l"/>
              </a:tabLs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tabLst>
                <a:tab pos="2343150" algn="l"/>
              </a:tabLs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tabLst>
                <a:tab pos="2343150" algn="l"/>
              </a:tabLs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tabLst>
                <a:tab pos="2343150" algn="l"/>
              </a:tabLs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tabLst>
                <a:tab pos="2343150" algn="l"/>
              </a:tabLs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tabLst>
                <a:tab pos="2343150" algn="l"/>
              </a:tabLs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tabLst>
                <a:tab pos="2343150" algn="l"/>
              </a:tabLs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tab pos="2343150" algn="l"/>
              </a:tabLst>
            </a:pPr>
            <a:r>
              <a:rPr kumimoji="1" lang="ja-JP" altLang="ja-JP" sz="1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a:t>
            </a: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最適化計算に当たっては、過去の分散・共分散の他に、期待リターンを設定する必要がある。</a:t>
            </a:r>
            <a:endParaRPr kumimoji="1" lang="ja-JP" altLang="ja-JP" sz="1600" b="0" i="0" u="none" strike="noStrike" cap="none" normalizeH="0" baseline="0" dirty="0" smtClean="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tab pos="2343150" algn="l"/>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①過去の平均値（長期均衡）</a:t>
            </a:r>
            <a:endParaRPr kumimoji="1" lang="ja-JP" altLang="ja-JP" sz="1600" b="0" i="0" u="none" strike="noStrike" cap="none" normalizeH="0" baseline="0" dirty="0" smtClean="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tab pos="2343150" algn="l"/>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②投資家の相場観</a:t>
            </a:r>
            <a:endParaRPr kumimoji="1" lang="ja-JP" altLang="ja-JP" sz="1600" b="0" i="0" u="none" strike="noStrike" cap="none" normalizeH="0" baseline="0" dirty="0" smtClean="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tab pos="2343150" algn="l"/>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③均衡収益率</a:t>
            </a:r>
            <a:endParaRPr kumimoji="1" lang="ja-JP" altLang="ja-JP" sz="1600" b="0" i="0" u="none" strike="noStrike" cap="none" normalizeH="0" baseline="0" dirty="0" smtClean="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tab pos="2343150" algn="l"/>
              </a:tabLst>
            </a:pPr>
            <a:r>
              <a:rPr kumimoji="1" lang="en-US"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Black </a:t>
            </a:r>
            <a:r>
              <a:rPr kumimoji="1" lang="en-US" altLang="ja-JP" sz="1600" b="0" i="0" u="none" strike="noStrike" cap="none" normalizeH="0" baseline="0" dirty="0" err="1" smtClean="0">
                <a:ln>
                  <a:noFill/>
                </a:ln>
                <a:solidFill>
                  <a:schemeClr val="tx1"/>
                </a:solidFill>
                <a:effectLst/>
                <a:latin typeface="Century" pitchFamily="18" charset="0"/>
                <a:ea typeface="ＭＳ 明朝" pitchFamily="17" charset="-128"/>
                <a:cs typeface="Times New Roman" pitchFamily="18" charset="0"/>
              </a:rPr>
              <a:t>Litterman</a:t>
            </a:r>
            <a:r>
              <a:rPr kumimoji="1" lang="en-US"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Model</a:t>
            </a: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では、各資産の超過収益率を下記のように設定する。</a:t>
            </a:r>
            <a:endParaRPr kumimoji="1" lang="ja-JP" altLang="en-US" sz="1600" b="0" i="0" u="none" strike="noStrike" cap="none" normalizeH="0" baseline="0" dirty="0" smtClean="0">
              <a:ln>
                <a:noFill/>
              </a:ln>
              <a:solidFill>
                <a:schemeClr val="tx1"/>
              </a:solidFill>
              <a:effectLst/>
            </a:endParaRPr>
          </a:p>
        </p:txBody>
      </p:sp>
      <p:sp>
        <p:nvSpPr>
          <p:cNvPr id="11" name="Rectangle 7"/>
          <p:cNvSpPr>
            <a:spLocks noChangeArrowheads="1"/>
          </p:cNvSpPr>
          <p:nvPr/>
        </p:nvSpPr>
        <p:spPr bwMode="auto">
          <a:xfrm>
            <a:off x="993220" y="3749496"/>
            <a:ext cx="114005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ただし、</a:t>
            </a:r>
            <a:endParaRPr kumimoji="1" lang="ja-JP" altLang="en-US" sz="1600" b="0" i="0" u="none" strike="noStrike" cap="none" normalizeH="0" baseline="0" dirty="0" smtClean="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a:t>
            </a:r>
            <a:endParaRPr kumimoji="1" lang="ja-JP" altLang="en-US"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Rectangle 8"/>
          <p:cNvSpPr>
            <a:spLocks noChangeArrowheads="1"/>
          </p:cNvSpPr>
          <p:nvPr/>
        </p:nvSpPr>
        <p:spPr bwMode="auto">
          <a:xfrm>
            <a:off x="2998515" y="4088556"/>
            <a:ext cx="13452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：超収益率</a:t>
            </a:r>
            <a:endParaRPr kumimoji="1" lang="ja-JP" altLang="ja-JP" sz="1600" b="0" i="0" u="none" strike="noStrike" cap="none" normalizeH="0" baseline="0" dirty="0" smtClean="0">
              <a:ln>
                <a:noFill/>
              </a:ln>
              <a:solidFill>
                <a:schemeClr val="tx1"/>
              </a:solidFill>
              <a:effectLst/>
            </a:endParaRPr>
          </a:p>
        </p:txBody>
      </p:sp>
      <p:sp>
        <p:nvSpPr>
          <p:cNvPr id="13" name="Rectangle 9"/>
          <p:cNvSpPr>
            <a:spLocks noChangeArrowheads="1"/>
          </p:cNvSpPr>
          <p:nvPr/>
        </p:nvSpPr>
        <p:spPr bwMode="auto">
          <a:xfrm>
            <a:off x="2950401" y="4525535"/>
            <a:ext cx="324319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：衡下のリスク・プレミアム</a:t>
            </a:r>
            <a:r>
              <a:rPr kumimoji="1" lang="ja-JP" altLang="ja-JP" sz="1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 name="Rectangle 11"/>
          <p:cNvSpPr>
            <a:spLocks noChangeArrowheads="1"/>
          </p:cNvSpPr>
          <p:nvPr/>
        </p:nvSpPr>
        <p:spPr bwMode="auto">
          <a:xfrm>
            <a:off x="3039267" y="5542952"/>
            <a:ext cx="175560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：独立</a:t>
            </a:r>
            <a:r>
              <a:rPr kumimoji="1" lang="ja-JP" altLang="ja-JP" sz="1600" b="0" i="0" u="none" strike="noStrike" cap="none" normalizeH="0" baseline="0" dirty="0" err="1" smtClean="0">
                <a:ln>
                  <a:noFill/>
                </a:ln>
                <a:solidFill>
                  <a:schemeClr val="tx1"/>
                </a:solidFill>
                <a:effectLst/>
                <a:latin typeface="Century" pitchFamily="18" charset="0"/>
                <a:ea typeface="ＭＳ 明朝" pitchFamily="17" charset="-128"/>
                <a:cs typeface="Times New Roman" pitchFamily="18" charset="0"/>
              </a:rPr>
              <a:t>ァ</a:t>
            </a: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クター</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正方形/長方形 15"/>
          <p:cNvSpPr/>
          <p:nvPr/>
        </p:nvSpPr>
        <p:spPr>
          <a:xfrm>
            <a:off x="4184714" y="3244334"/>
            <a:ext cx="774571" cy="369332"/>
          </a:xfrm>
          <a:prstGeom prst="rect">
            <a:avLst/>
          </a:prstGeom>
        </p:spPr>
        <p:txBody>
          <a:bodyPr wrap="none">
            <a:spAutoFit/>
          </a:bodyPr>
          <a:lstStyle/>
          <a:p>
            <a:r>
              <a:rPr lang="ja-JP" altLang="ja-JP" dirty="0">
                <a:latin typeface="Century" pitchFamily="18" charset="0"/>
                <a:ea typeface="ＭＳ 明朝" pitchFamily="17" charset="-128"/>
                <a:cs typeface="Times New Roman" pitchFamily="18" charset="0"/>
              </a:rPr>
              <a:t>（</a:t>
            </a:r>
            <a:r>
              <a:rPr lang="en-US" altLang="ja-JP" dirty="0">
                <a:latin typeface="Century" pitchFamily="18" charset="0"/>
                <a:ea typeface="ＭＳ 明朝" pitchFamily="17" charset="-128"/>
                <a:cs typeface="Times New Roman" pitchFamily="18" charset="0"/>
              </a:rPr>
              <a:t>1</a:t>
            </a:r>
            <a:r>
              <a:rPr lang="ja-JP" altLang="en-US" dirty="0">
                <a:latin typeface="Century" pitchFamily="18" charset="0"/>
                <a:ea typeface="ＭＳ 明朝" pitchFamily="17" charset="-128"/>
                <a:cs typeface="Times New Roman" pitchFamily="18" charset="0"/>
              </a:rPr>
              <a:t>）</a:t>
            </a:r>
            <a:endParaRPr lang="ja-JP" altLang="en-US" dirty="0"/>
          </a:p>
        </p:txBody>
      </p:sp>
      <p:sp>
        <p:nvSpPr>
          <p:cNvPr id="17" name="正方形/長方形 16"/>
          <p:cNvSpPr/>
          <p:nvPr/>
        </p:nvSpPr>
        <p:spPr>
          <a:xfrm>
            <a:off x="3204376" y="5008240"/>
            <a:ext cx="1705916" cy="369332"/>
          </a:xfrm>
          <a:prstGeom prst="rect">
            <a:avLst/>
          </a:prstGeom>
        </p:spPr>
        <p:txBody>
          <a:bodyPr wrap="none">
            <a:spAutoFit/>
          </a:bodyPr>
          <a:lstStyle/>
          <a:p>
            <a:r>
              <a:rPr lang="ja-JP" altLang="en-US" dirty="0" smtClean="0"/>
              <a:t>：</a:t>
            </a:r>
            <a:r>
              <a:rPr lang="ja-JP" altLang="ja-JP" dirty="0" smtClean="0"/>
              <a:t>共通</a:t>
            </a:r>
            <a:r>
              <a:rPr lang="ja-JP" altLang="ja-JP" dirty="0"/>
              <a:t>ファクター</a:t>
            </a:r>
          </a:p>
        </p:txBody>
      </p:sp>
    </p:spTree>
    <p:extLst>
      <p:ext uri="{BB962C8B-B14F-4D97-AF65-F5344CB8AC3E}">
        <p14:creationId xmlns:p14="http://schemas.microsoft.com/office/powerpoint/2010/main" val="1258084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最適化計算の実際</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24</a:t>
            </a:fld>
            <a:endParaRPr kumimoji="1" lang="ja-JP" altLang="en-US"/>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4253944146"/>
              </p:ext>
            </p:extLst>
          </p:nvPr>
        </p:nvGraphicFramePr>
        <p:xfrm>
          <a:off x="1720800" y="1906036"/>
          <a:ext cx="3813175" cy="409575"/>
        </p:xfrm>
        <a:graphic>
          <a:graphicData uri="http://schemas.openxmlformats.org/presentationml/2006/ole">
            <mc:AlternateContent xmlns:mc="http://schemas.openxmlformats.org/markup-compatibility/2006">
              <mc:Choice xmlns:v="urn:schemas-microsoft-com:vml" Requires="v">
                <p:oleObj spid="_x0000_s15555" name="数式" r:id="rId3" imgW="1917360" imgH="203040" progId="Equation.3">
                  <p:embed/>
                </p:oleObj>
              </mc:Choice>
              <mc:Fallback>
                <p:oleObj name="数式" r:id="rId3" imgW="1917360" imgH="203040" progId="Equation.3">
                  <p:embed/>
                  <p:pic>
                    <p:nvPicPr>
                      <p:cNvPr id="0" name="Object 9"/>
                      <p:cNvPicPr>
                        <a:picLocks noChangeAspect="1" noChangeArrowheads="1"/>
                      </p:cNvPicPr>
                      <p:nvPr/>
                    </p:nvPicPr>
                    <p:blipFill>
                      <a:blip r:embed="rId4"/>
                      <a:srcRect/>
                      <a:stretch>
                        <a:fillRect/>
                      </a:stretch>
                    </p:blipFill>
                    <p:spPr bwMode="auto">
                      <a:xfrm>
                        <a:off x="1720800" y="1906036"/>
                        <a:ext cx="3813175" cy="409575"/>
                      </a:xfrm>
                      <a:prstGeom prst="rect">
                        <a:avLst/>
                      </a:prstGeom>
                      <a:noFill/>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1475842957"/>
              </p:ext>
            </p:extLst>
          </p:nvPr>
        </p:nvGraphicFramePr>
        <p:xfrm>
          <a:off x="1689439" y="2586799"/>
          <a:ext cx="502670" cy="256920"/>
        </p:xfrm>
        <a:graphic>
          <a:graphicData uri="http://schemas.openxmlformats.org/presentationml/2006/ole">
            <mc:AlternateContent xmlns:mc="http://schemas.openxmlformats.org/markup-compatibility/2006">
              <mc:Choice xmlns:v="urn:schemas-microsoft-com:vml" Requires="v">
                <p:oleObj spid="_x0000_s15556" name="数式" r:id="rId5" imgW="431613" imgH="215806" progId="Equation.3">
                  <p:embed/>
                </p:oleObj>
              </mc:Choice>
              <mc:Fallback>
                <p:oleObj name="数式" r:id="rId5" imgW="431613" imgH="215806"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89439" y="2586799"/>
                        <a:ext cx="502670" cy="256920"/>
                      </a:xfrm>
                      <a:prstGeom prst="rect">
                        <a:avLst/>
                      </a:prstGeom>
                      <a:noFill/>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1680557579"/>
              </p:ext>
            </p:extLst>
          </p:nvPr>
        </p:nvGraphicFramePr>
        <p:xfrm>
          <a:off x="2094353" y="2984675"/>
          <a:ext cx="574402" cy="293583"/>
        </p:xfrm>
        <a:graphic>
          <a:graphicData uri="http://schemas.openxmlformats.org/presentationml/2006/ole">
            <mc:AlternateContent xmlns:mc="http://schemas.openxmlformats.org/markup-compatibility/2006">
              <mc:Choice xmlns:v="urn:schemas-microsoft-com:vml" Requires="v">
                <p:oleObj spid="_x0000_s15557" name="数式" r:id="rId7" imgW="431613" imgH="215806" progId="Equation.3">
                  <p:embed/>
                </p:oleObj>
              </mc:Choice>
              <mc:Fallback>
                <p:oleObj name="数式" r:id="rId7" imgW="431613" imgH="215806"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94353" y="2984675"/>
                        <a:ext cx="574402" cy="293583"/>
                      </a:xfrm>
                      <a:prstGeom prst="rect">
                        <a:avLst/>
                      </a:prstGeom>
                      <a:noFill/>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470649164"/>
              </p:ext>
            </p:extLst>
          </p:nvPr>
        </p:nvGraphicFramePr>
        <p:xfrm>
          <a:off x="4621316" y="2996084"/>
          <a:ext cx="563896" cy="320049"/>
        </p:xfrm>
        <a:graphic>
          <a:graphicData uri="http://schemas.openxmlformats.org/presentationml/2006/ole">
            <mc:AlternateContent xmlns:mc="http://schemas.openxmlformats.org/markup-compatibility/2006">
              <mc:Choice xmlns:v="urn:schemas-microsoft-com:vml" Requires="v">
                <p:oleObj spid="_x0000_s15558" name="数式" r:id="rId8" imgW="355292" imgH="203024" progId="Equation.3">
                  <p:embed/>
                </p:oleObj>
              </mc:Choice>
              <mc:Fallback>
                <p:oleObj name="数式" r:id="rId8" imgW="355292" imgH="203024" progId="Equation.3">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21316" y="2996084"/>
                        <a:ext cx="563896" cy="320049"/>
                      </a:xfrm>
                      <a:prstGeom prst="rect">
                        <a:avLst/>
                      </a:prstGeom>
                      <a:noFill/>
                    </p:spPr>
                  </p:pic>
                </p:oleObj>
              </mc:Fallback>
            </mc:AlternateContent>
          </a:graphicData>
        </a:graphic>
      </p:graphicFrame>
      <p:graphicFrame>
        <p:nvGraphicFramePr>
          <p:cNvPr id="9" name="オブジェクト 8"/>
          <p:cNvGraphicFramePr>
            <a:graphicFrameLocks noChangeAspect="1"/>
          </p:cNvGraphicFramePr>
          <p:nvPr>
            <p:extLst>
              <p:ext uri="{D42A27DB-BD31-4B8C-83A1-F6EECF244321}">
                <p14:modId xmlns:p14="http://schemas.microsoft.com/office/powerpoint/2010/main" val="4090176495"/>
              </p:ext>
            </p:extLst>
          </p:nvPr>
        </p:nvGraphicFramePr>
        <p:xfrm>
          <a:off x="5478184" y="2977413"/>
          <a:ext cx="623485" cy="349760"/>
        </p:xfrm>
        <a:graphic>
          <a:graphicData uri="http://schemas.openxmlformats.org/presentationml/2006/ole">
            <mc:AlternateContent xmlns:mc="http://schemas.openxmlformats.org/markup-compatibility/2006">
              <mc:Choice xmlns:v="urn:schemas-microsoft-com:vml" Requires="v">
                <p:oleObj spid="_x0000_s15559" name="数式" r:id="rId10" imgW="393359" imgH="215713" progId="Equation.3">
                  <p:embed/>
                </p:oleObj>
              </mc:Choice>
              <mc:Fallback>
                <p:oleObj name="数式" r:id="rId10" imgW="393359" imgH="215713" progId="Equation.3">
                  <p:embed/>
                  <p:pic>
                    <p:nvPicPr>
                      <p:cNvPr id="0"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478184" y="2977413"/>
                        <a:ext cx="623485" cy="349760"/>
                      </a:xfrm>
                      <a:prstGeom prst="rect">
                        <a:avLst/>
                      </a:prstGeom>
                      <a:noFill/>
                    </p:spPr>
                  </p:pic>
                </p:oleObj>
              </mc:Fallback>
            </mc:AlternateContent>
          </a:graphicData>
        </a:graphic>
      </p:graphicFrame>
      <p:graphicFrame>
        <p:nvGraphicFramePr>
          <p:cNvPr id="11" name="オブジェクト 10"/>
          <p:cNvGraphicFramePr>
            <a:graphicFrameLocks noChangeAspect="1"/>
          </p:cNvGraphicFramePr>
          <p:nvPr>
            <p:extLst>
              <p:ext uri="{D42A27DB-BD31-4B8C-83A1-F6EECF244321}">
                <p14:modId xmlns:p14="http://schemas.microsoft.com/office/powerpoint/2010/main" val="3502198522"/>
              </p:ext>
            </p:extLst>
          </p:nvPr>
        </p:nvGraphicFramePr>
        <p:xfrm>
          <a:off x="5012763" y="3373661"/>
          <a:ext cx="377927" cy="305941"/>
        </p:xfrm>
        <a:graphic>
          <a:graphicData uri="http://schemas.openxmlformats.org/presentationml/2006/ole">
            <mc:AlternateContent xmlns:mc="http://schemas.openxmlformats.org/markup-compatibility/2006">
              <mc:Choice xmlns:v="urn:schemas-microsoft-com:vml" Requires="v">
                <p:oleObj spid="_x0000_s15560" name="数式" r:id="rId12" imgW="203024" imgH="164957" progId="Equation.3">
                  <p:embed/>
                </p:oleObj>
              </mc:Choice>
              <mc:Fallback>
                <p:oleObj name="数式" r:id="rId12" imgW="203024" imgH="164957" progId="Equation.3">
                  <p:embed/>
                  <p:pic>
                    <p:nvPicPr>
                      <p:cNvPr id="0" name="Object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012763" y="3373661"/>
                        <a:ext cx="377927" cy="305941"/>
                      </a:xfrm>
                      <a:prstGeom prst="rect">
                        <a:avLst/>
                      </a:prstGeom>
                      <a:noFill/>
                    </p:spPr>
                  </p:pic>
                </p:oleObj>
              </mc:Fallback>
            </mc:AlternateContent>
          </a:graphicData>
        </a:graphic>
      </p:graphicFrame>
      <p:graphicFrame>
        <p:nvGraphicFramePr>
          <p:cNvPr id="12" name="オブジェクト 11"/>
          <p:cNvGraphicFramePr>
            <a:graphicFrameLocks noChangeAspect="1"/>
          </p:cNvGraphicFramePr>
          <p:nvPr>
            <p:extLst>
              <p:ext uri="{D42A27DB-BD31-4B8C-83A1-F6EECF244321}">
                <p14:modId xmlns:p14="http://schemas.microsoft.com/office/powerpoint/2010/main" val="331256213"/>
              </p:ext>
            </p:extLst>
          </p:nvPr>
        </p:nvGraphicFramePr>
        <p:xfrm>
          <a:off x="1837959" y="5157192"/>
          <a:ext cx="2648429" cy="435099"/>
        </p:xfrm>
        <a:graphic>
          <a:graphicData uri="http://schemas.openxmlformats.org/presentationml/2006/ole">
            <mc:AlternateContent xmlns:mc="http://schemas.openxmlformats.org/markup-compatibility/2006">
              <mc:Choice xmlns:v="urn:schemas-microsoft-com:vml" Requires="v">
                <p:oleObj spid="_x0000_s15561" name="数式" r:id="rId14" imgW="1333500" imgH="215900" progId="Equation.3">
                  <p:embed/>
                </p:oleObj>
              </mc:Choice>
              <mc:Fallback>
                <p:oleObj name="数式" r:id="rId14" imgW="1333500" imgH="215900" progId="Equation.3">
                  <p:embed/>
                  <p:pic>
                    <p:nvPicPr>
                      <p:cNvPr id="0" name="Object 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837959" y="5157192"/>
                        <a:ext cx="2648429" cy="435099"/>
                      </a:xfrm>
                      <a:prstGeom prst="rect">
                        <a:avLst/>
                      </a:prstGeom>
                      <a:noFill/>
                    </p:spPr>
                  </p:pic>
                </p:oleObj>
              </mc:Fallback>
            </mc:AlternateContent>
          </a:graphicData>
        </a:graphic>
      </p:graphicFrame>
      <p:graphicFrame>
        <p:nvGraphicFramePr>
          <p:cNvPr id="13" name="オブジェクト 12"/>
          <p:cNvGraphicFramePr>
            <a:graphicFrameLocks noChangeAspect="1"/>
          </p:cNvGraphicFramePr>
          <p:nvPr>
            <p:extLst>
              <p:ext uri="{D42A27DB-BD31-4B8C-83A1-F6EECF244321}">
                <p14:modId xmlns:p14="http://schemas.microsoft.com/office/powerpoint/2010/main" val="2034291904"/>
              </p:ext>
            </p:extLst>
          </p:nvPr>
        </p:nvGraphicFramePr>
        <p:xfrm>
          <a:off x="2234960" y="6032933"/>
          <a:ext cx="387237" cy="307119"/>
        </p:xfrm>
        <a:graphic>
          <a:graphicData uri="http://schemas.openxmlformats.org/presentationml/2006/ole">
            <mc:AlternateContent xmlns:mc="http://schemas.openxmlformats.org/markup-compatibility/2006">
              <mc:Choice xmlns:v="urn:schemas-microsoft-com:vml" Requires="v">
                <p:oleObj spid="_x0000_s15562" name="数式" r:id="rId16" imgW="279279" imgH="215806" progId="Equation.3">
                  <p:embed/>
                </p:oleObj>
              </mc:Choice>
              <mc:Fallback>
                <p:oleObj name="数式" r:id="rId16" imgW="279279" imgH="215806" progId="Equation.3">
                  <p:embed/>
                  <p:pic>
                    <p:nvPicPr>
                      <p:cNvPr id="0" name="Object 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234960" y="6032933"/>
                        <a:ext cx="387237" cy="307119"/>
                      </a:xfrm>
                      <a:prstGeom prst="rect">
                        <a:avLst/>
                      </a:prstGeom>
                      <a:noFill/>
                    </p:spPr>
                  </p:pic>
                </p:oleObj>
              </mc:Fallback>
            </mc:AlternateContent>
          </a:graphicData>
        </a:graphic>
      </p:graphicFrame>
      <p:sp>
        <p:nvSpPr>
          <p:cNvPr id="14" name="Rectangle 10"/>
          <p:cNvSpPr>
            <a:spLocks noChangeArrowheads="1"/>
          </p:cNvSpPr>
          <p:nvPr/>
        </p:nvSpPr>
        <p:spPr bwMode="auto">
          <a:xfrm>
            <a:off x="741483" y="1484784"/>
            <a:ext cx="33201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533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a:t>
            </a: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期待値は、以下のようになる。</a:t>
            </a:r>
            <a:endParaRPr kumimoji="1" lang="ja-JP" altLang="ja-JP" sz="1600" b="0" i="0" u="none" strike="noStrike" cap="none" normalizeH="0" baseline="0" dirty="0" smtClean="0">
              <a:ln>
                <a:noFill/>
              </a:ln>
              <a:solidFill>
                <a:schemeClr val="tx1"/>
              </a:solidFill>
              <a:effectLst/>
            </a:endParaRPr>
          </a:p>
        </p:txBody>
      </p:sp>
      <p:sp>
        <p:nvSpPr>
          <p:cNvPr id="15" name="Rectangle 11"/>
          <p:cNvSpPr>
            <a:spLocks noChangeArrowheads="1"/>
          </p:cNvSpPr>
          <p:nvPr/>
        </p:nvSpPr>
        <p:spPr bwMode="auto">
          <a:xfrm>
            <a:off x="150761" y="2564904"/>
            <a:ext cx="154401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53340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ここで、</a:t>
            </a:r>
            <a:endParaRPr kumimoji="1" lang="ja-JP" altLang="en-US" sz="1600" b="0" i="0" u="none" strike="noStrike" cap="none" normalizeH="0" baseline="0" dirty="0" smtClean="0">
              <a:ln>
                <a:noFill/>
              </a:ln>
              <a:solidFill>
                <a:schemeClr val="tx1"/>
              </a:solidFill>
              <a:effectLst/>
            </a:endParaRPr>
          </a:p>
        </p:txBody>
      </p:sp>
      <p:sp>
        <p:nvSpPr>
          <p:cNvPr id="16" name="Rectangle 12"/>
          <p:cNvSpPr>
            <a:spLocks noChangeArrowheads="1"/>
          </p:cNvSpPr>
          <p:nvPr/>
        </p:nvSpPr>
        <p:spPr bwMode="auto">
          <a:xfrm>
            <a:off x="2144536" y="2586798"/>
            <a:ext cx="671678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は</a:t>
            </a: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、均衡リスク・プレミアムを中心にランダムに動く変数と仮定する。</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9" name="Rectangle 15"/>
          <p:cNvSpPr>
            <a:spLocks noChangeArrowheads="1"/>
          </p:cNvSpPr>
          <p:nvPr/>
        </p:nvSpPr>
        <p:spPr bwMode="auto">
          <a:xfrm>
            <a:off x="679391" y="3341048"/>
            <a:ext cx="442300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0" fontAlgn="base" latinLnBrk="0" hangingPunct="0">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ここで、期待収益率の共分散マトリックスを</a:t>
            </a:r>
            <a:endParaRPr kumimoji="1" lang="ja-JP" altLang="ja-JP" sz="1600" b="0" i="0" u="none" strike="noStrike" cap="none" normalizeH="0" baseline="0" dirty="0" smtClean="0">
              <a:ln>
                <a:noFill/>
              </a:ln>
              <a:solidFill>
                <a:schemeClr val="tx1"/>
              </a:solidFill>
              <a:effectLst/>
            </a:endParaRPr>
          </a:p>
        </p:txBody>
      </p:sp>
      <p:sp>
        <p:nvSpPr>
          <p:cNvPr id="21" name="Rectangle 17"/>
          <p:cNvSpPr>
            <a:spLocks noChangeArrowheads="1"/>
          </p:cNvSpPr>
          <p:nvPr/>
        </p:nvSpPr>
        <p:spPr bwMode="auto">
          <a:xfrm>
            <a:off x="180955" y="4642176"/>
            <a:ext cx="626325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533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533400" algn="l" defTabSz="914400" rtl="0" eaLnBrk="0" fontAlgn="base" latinLnBrk="0" hangingPunct="0">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ここで、投資家の相場観を下記のように表すことを考える。</a:t>
            </a:r>
            <a:endParaRPr kumimoji="1" lang="ja-JP" altLang="ja-JP" sz="1600" b="0" i="0" u="none" strike="noStrike" cap="none" normalizeH="0" baseline="0" dirty="0" smtClean="0">
              <a:ln>
                <a:noFill/>
              </a:ln>
              <a:solidFill>
                <a:schemeClr val="tx1"/>
              </a:solidFill>
              <a:effectLst/>
            </a:endParaRPr>
          </a:p>
        </p:txBody>
      </p:sp>
      <p:sp>
        <p:nvSpPr>
          <p:cNvPr id="23" name="Rectangle 19"/>
          <p:cNvSpPr>
            <a:spLocks noChangeArrowheads="1"/>
          </p:cNvSpPr>
          <p:nvPr/>
        </p:nvSpPr>
        <p:spPr bwMode="auto">
          <a:xfrm>
            <a:off x="2144536" y="5995003"/>
            <a:ext cx="195438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53340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：期収益率差</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 name="正方形/長方形 23"/>
          <p:cNvSpPr/>
          <p:nvPr/>
        </p:nvSpPr>
        <p:spPr>
          <a:xfrm>
            <a:off x="6444208" y="1988840"/>
            <a:ext cx="774571" cy="369332"/>
          </a:xfrm>
          <a:prstGeom prst="rect">
            <a:avLst/>
          </a:prstGeom>
        </p:spPr>
        <p:txBody>
          <a:bodyPr wrap="none">
            <a:spAutoFit/>
          </a:bodyPr>
          <a:lstStyle/>
          <a:p>
            <a:r>
              <a:rPr lang="ja-JP" altLang="ja-JP" dirty="0">
                <a:latin typeface="Century" pitchFamily="18" charset="0"/>
                <a:ea typeface="ＭＳ 明朝" pitchFamily="17" charset="-128"/>
                <a:cs typeface="Times New Roman" pitchFamily="18" charset="0"/>
              </a:rPr>
              <a:t>（</a:t>
            </a:r>
            <a:r>
              <a:rPr lang="en-US" altLang="ja-JP" dirty="0">
                <a:latin typeface="Century" pitchFamily="18" charset="0"/>
                <a:ea typeface="ＭＳ 明朝" pitchFamily="17" charset="-128"/>
                <a:cs typeface="Times New Roman" pitchFamily="18" charset="0"/>
              </a:rPr>
              <a:t>2</a:t>
            </a:r>
            <a:r>
              <a:rPr lang="ja-JP" altLang="en-US" dirty="0">
                <a:latin typeface="Century" pitchFamily="18" charset="0"/>
                <a:ea typeface="ＭＳ 明朝" pitchFamily="17" charset="-128"/>
                <a:cs typeface="Times New Roman" pitchFamily="18" charset="0"/>
              </a:rPr>
              <a:t>）</a:t>
            </a:r>
            <a:endParaRPr lang="ja-JP" altLang="en-US" dirty="0"/>
          </a:p>
        </p:txBody>
      </p:sp>
      <p:sp>
        <p:nvSpPr>
          <p:cNvPr id="25" name="正方形/長方形 24"/>
          <p:cNvSpPr/>
          <p:nvPr/>
        </p:nvSpPr>
        <p:spPr>
          <a:xfrm>
            <a:off x="2695609" y="2946801"/>
            <a:ext cx="2089033" cy="369332"/>
          </a:xfrm>
          <a:prstGeom prst="rect">
            <a:avLst/>
          </a:prstGeom>
        </p:spPr>
        <p:txBody>
          <a:bodyPr wrap="none">
            <a:spAutoFit/>
          </a:bodyPr>
          <a:lstStyle/>
          <a:p>
            <a:r>
              <a:rPr lang="ja-JP" altLang="ja-JP" dirty="0"/>
              <a:t>のボラティリティは、</a:t>
            </a:r>
            <a:endParaRPr lang="ja-JP" altLang="en-US" dirty="0"/>
          </a:p>
        </p:txBody>
      </p:sp>
      <p:sp>
        <p:nvSpPr>
          <p:cNvPr id="26" name="正方形/長方形 25"/>
          <p:cNvSpPr/>
          <p:nvPr/>
        </p:nvSpPr>
        <p:spPr>
          <a:xfrm>
            <a:off x="5942010" y="2968048"/>
            <a:ext cx="2396810" cy="369332"/>
          </a:xfrm>
          <a:prstGeom prst="rect">
            <a:avLst/>
          </a:prstGeom>
        </p:spPr>
        <p:txBody>
          <a:bodyPr wrap="none">
            <a:spAutoFit/>
          </a:bodyPr>
          <a:lstStyle/>
          <a:p>
            <a:pPr lvl="0" indent="133350" fontAlgn="base">
              <a:spcBef>
                <a:spcPct val="0"/>
              </a:spcBef>
              <a:spcAft>
                <a:spcPct val="0"/>
              </a:spcAft>
            </a:pPr>
            <a:r>
              <a:rPr lang="ja-JP" altLang="ja-JP" dirty="0">
                <a:latin typeface="Century" pitchFamily="18" charset="0"/>
                <a:ea typeface="ＭＳ 明朝" pitchFamily="17" charset="-128"/>
                <a:cs typeface="Times New Roman" pitchFamily="18" charset="0"/>
              </a:rPr>
              <a:t>の部に分解できる。</a:t>
            </a:r>
            <a:endParaRPr lang="ja-JP" altLang="ja-JP" dirty="0"/>
          </a:p>
        </p:txBody>
      </p:sp>
      <p:sp>
        <p:nvSpPr>
          <p:cNvPr id="27" name="正方形/長方形 26"/>
          <p:cNvSpPr/>
          <p:nvPr/>
        </p:nvSpPr>
        <p:spPr>
          <a:xfrm>
            <a:off x="5141933" y="2942851"/>
            <a:ext cx="360996" cy="369332"/>
          </a:xfrm>
          <a:prstGeom prst="rect">
            <a:avLst/>
          </a:prstGeom>
        </p:spPr>
        <p:txBody>
          <a:bodyPr wrap="none">
            <a:spAutoFit/>
          </a:bodyPr>
          <a:lstStyle/>
          <a:p>
            <a:r>
              <a:rPr lang="ja-JP" altLang="ja-JP" dirty="0"/>
              <a:t>と</a:t>
            </a:r>
            <a:endParaRPr lang="ja-JP" altLang="en-US" dirty="0"/>
          </a:p>
        </p:txBody>
      </p:sp>
      <p:sp>
        <p:nvSpPr>
          <p:cNvPr id="28" name="Rectangle 21"/>
          <p:cNvSpPr>
            <a:spLocks noChangeArrowheads="1"/>
          </p:cNvSpPr>
          <p:nvPr/>
        </p:nvSpPr>
        <p:spPr bwMode="auto">
          <a:xfrm>
            <a:off x="679391" y="3688069"/>
            <a:ext cx="788436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この場合、サンプルの平均ボラティリティ（分散）は、母集団のボラティリティよりも小さいので、</a:t>
            </a:r>
            <a:r>
              <a:rPr kumimoji="1" lang="en-US"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c</a:t>
            </a: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は、小さな値となる。</a:t>
            </a:r>
            <a:endParaRPr kumimoji="1" lang="ja-JP" altLang="en-US"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aphicFrame>
        <p:nvGraphicFramePr>
          <p:cNvPr id="29" name="オブジェクト 28"/>
          <p:cNvGraphicFramePr>
            <a:graphicFrameLocks noChangeAspect="1"/>
          </p:cNvGraphicFramePr>
          <p:nvPr>
            <p:extLst>
              <p:ext uri="{D42A27DB-BD31-4B8C-83A1-F6EECF244321}">
                <p14:modId xmlns:p14="http://schemas.microsoft.com/office/powerpoint/2010/main" val="2073619609"/>
              </p:ext>
            </p:extLst>
          </p:nvPr>
        </p:nvGraphicFramePr>
        <p:xfrm>
          <a:off x="1615170" y="4324933"/>
          <a:ext cx="395536" cy="307504"/>
        </p:xfrm>
        <a:graphic>
          <a:graphicData uri="http://schemas.openxmlformats.org/presentationml/2006/ole">
            <mc:AlternateContent xmlns:mc="http://schemas.openxmlformats.org/markup-compatibility/2006">
              <mc:Choice xmlns:v="urn:schemas-microsoft-com:vml" Requires="v">
                <p:oleObj spid="_x0000_s15563" name="数式" r:id="rId18" imgW="203024" imgH="164957" progId="Equation.3">
                  <p:embed/>
                </p:oleObj>
              </mc:Choice>
              <mc:Fallback>
                <p:oleObj name="数式" r:id="rId18" imgW="203024" imgH="164957" progId="Equation.3">
                  <p:embed/>
                  <p:pic>
                    <p:nvPicPr>
                      <p:cNvPr id="0" name="Object 2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615170" y="4324933"/>
                        <a:ext cx="395536" cy="307504"/>
                      </a:xfrm>
                      <a:prstGeom prst="rect">
                        <a:avLst/>
                      </a:prstGeom>
                      <a:noFill/>
                    </p:spPr>
                  </p:pic>
                </p:oleObj>
              </mc:Fallback>
            </mc:AlternateContent>
          </a:graphicData>
        </a:graphic>
      </p:graphicFrame>
      <p:sp>
        <p:nvSpPr>
          <p:cNvPr id="31" name="正方形/長方形 30"/>
          <p:cNvSpPr/>
          <p:nvPr/>
        </p:nvSpPr>
        <p:spPr>
          <a:xfrm>
            <a:off x="1837959" y="4294019"/>
            <a:ext cx="6408712" cy="369332"/>
          </a:xfrm>
          <a:prstGeom prst="rect">
            <a:avLst/>
          </a:prstGeom>
        </p:spPr>
        <p:txBody>
          <a:bodyPr wrap="square">
            <a:spAutoFit/>
          </a:bodyPr>
          <a:lstStyle/>
          <a:p>
            <a:pPr lvl="0" indent="133350" fontAlgn="base">
              <a:spcBef>
                <a:spcPct val="0"/>
              </a:spcBef>
              <a:spcAft>
                <a:spcPct val="0"/>
              </a:spcAft>
            </a:pPr>
            <a:r>
              <a:rPr lang="ja-JP" altLang="ja-JP" dirty="0">
                <a:latin typeface="Century" pitchFamily="18" charset="0"/>
                <a:ea typeface="ＭＳ 明朝" pitchFamily="17" charset="-128"/>
                <a:cs typeface="Times New Roman" pitchFamily="18" charset="0"/>
              </a:rPr>
              <a:t>と均衡リスク・プレミアムが、期待収率を決める。</a:t>
            </a:r>
            <a:endParaRPr lang="ja-JP" altLang="ja-JP" dirty="0"/>
          </a:p>
        </p:txBody>
      </p:sp>
      <p:sp>
        <p:nvSpPr>
          <p:cNvPr id="32" name="正方形/長方形 31"/>
          <p:cNvSpPr/>
          <p:nvPr/>
        </p:nvSpPr>
        <p:spPr>
          <a:xfrm>
            <a:off x="665300" y="2925352"/>
            <a:ext cx="1569660" cy="369332"/>
          </a:xfrm>
          <a:prstGeom prst="rect">
            <a:avLst/>
          </a:prstGeom>
        </p:spPr>
        <p:txBody>
          <a:bodyPr wrap="none">
            <a:spAutoFit/>
          </a:bodyPr>
          <a:lstStyle/>
          <a:p>
            <a:r>
              <a:rPr lang="ja-JP" altLang="ja-JP" dirty="0">
                <a:latin typeface="Century" pitchFamily="18" charset="0"/>
                <a:ea typeface="ＭＳ 明朝" pitchFamily="17" charset="-128"/>
                <a:cs typeface="Times New Roman" pitchFamily="18" charset="0"/>
              </a:rPr>
              <a:t>したがって、</a:t>
            </a:r>
            <a:endParaRPr lang="ja-JP" altLang="en-US" dirty="0"/>
          </a:p>
        </p:txBody>
      </p:sp>
      <p:sp>
        <p:nvSpPr>
          <p:cNvPr id="33" name="正方形/長方形 32"/>
          <p:cNvSpPr/>
          <p:nvPr/>
        </p:nvSpPr>
        <p:spPr>
          <a:xfrm>
            <a:off x="5388012" y="3266336"/>
            <a:ext cx="1107996" cy="369332"/>
          </a:xfrm>
          <a:prstGeom prst="rect">
            <a:avLst/>
          </a:prstGeom>
        </p:spPr>
        <p:txBody>
          <a:bodyPr wrap="none">
            <a:spAutoFit/>
          </a:bodyPr>
          <a:lstStyle/>
          <a:p>
            <a:r>
              <a:rPr lang="ja-JP" altLang="ja-JP" dirty="0">
                <a:latin typeface="Century" pitchFamily="18" charset="0"/>
                <a:ea typeface="ＭＳ 明朝" pitchFamily="17" charset="-128"/>
                <a:cs typeface="Times New Roman" pitchFamily="18" charset="0"/>
              </a:rPr>
              <a:t>とする。</a:t>
            </a:r>
            <a:endParaRPr lang="ja-JP" altLang="en-US" dirty="0"/>
          </a:p>
        </p:txBody>
      </p:sp>
      <p:sp>
        <p:nvSpPr>
          <p:cNvPr id="34" name="正方形/長方形 33"/>
          <p:cNvSpPr/>
          <p:nvPr/>
        </p:nvSpPr>
        <p:spPr>
          <a:xfrm>
            <a:off x="759253" y="4272844"/>
            <a:ext cx="877163" cy="369332"/>
          </a:xfrm>
          <a:prstGeom prst="rect">
            <a:avLst/>
          </a:prstGeom>
        </p:spPr>
        <p:txBody>
          <a:bodyPr wrap="none">
            <a:spAutoFit/>
          </a:bodyPr>
          <a:lstStyle/>
          <a:p>
            <a:r>
              <a:rPr lang="ja-JP" altLang="en-US" dirty="0">
                <a:latin typeface="Century" pitchFamily="18" charset="0"/>
                <a:ea typeface="ＭＳ 明朝" pitchFamily="17" charset="-128"/>
                <a:cs typeface="Times New Roman" pitchFamily="18" charset="0"/>
              </a:rPr>
              <a:t>また、</a:t>
            </a:r>
            <a:endParaRPr lang="ja-JP" altLang="en-US" dirty="0"/>
          </a:p>
        </p:txBody>
      </p:sp>
      <p:sp>
        <p:nvSpPr>
          <p:cNvPr id="35" name="正方形/長方形 34"/>
          <p:cNvSpPr/>
          <p:nvPr/>
        </p:nvSpPr>
        <p:spPr>
          <a:xfrm>
            <a:off x="839495" y="5579947"/>
            <a:ext cx="941283" cy="369332"/>
          </a:xfrm>
          <a:prstGeom prst="rect">
            <a:avLst/>
          </a:prstGeom>
        </p:spPr>
        <p:txBody>
          <a:bodyPr wrap="none">
            <a:spAutoFit/>
          </a:bodyPr>
          <a:lstStyle/>
          <a:p>
            <a:r>
              <a:rPr lang="ja-JP" altLang="ja-JP" dirty="0"/>
              <a:t>ただし、</a:t>
            </a:r>
          </a:p>
        </p:txBody>
      </p:sp>
    </p:spTree>
    <p:extLst>
      <p:ext uri="{BB962C8B-B14F-4D97-AF65-F5344CB8AC3E}">
        <p14:creationId xmlns:p14="http://schemas.microsoft.com/office/powerpoint/2010/main" val="2424073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ja-JP" b="1" dirty="0" smtClean="0"/>
              <a:t>最適化計算の実際</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z="1600" smtClean="0"/>
              <a:t>25</a:t>
            </a:fld>
            <a:endParaRPr kumimoji="1" lang="ja-JP" altLang="en-US" sz="1600"/>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2024547314"/>
              </p:ext>
            </p:extLst>
          </p:nvPr>
        </p:nvGraphicFramePr>
        <p:xfrm>
          <a:off x="2485693" y="1257418"/>
          <a:ext cx="527150" cy="307504"/>
        </p:xfrm>
        <a:graphic>
          <a:graphicData uri="http://schemas.openxmlformats.org/presentationml/2006/ole">
            <mc:AlternateContent xmlns:mc="http://schemas.openxmlformats.org/markup-compatibility/2006">
              <mc:Choice xmlns:v="urn:schemas-microsoft-com:vml" Requires="v">
                <p:oleObj spid="_x0000_s16536" name="数式" r:id="rId3" imgW="342751" imgH="203112" progId="Equation.3">
                  <p:embed/>
                </p:oleObj>
              </mc:Choice>
              <mc:Fallback>
                <p:oleObj name="数式" r:id="rId3" imgW="342751" imgH="203112" progId="Equation.3">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5693" y="1257418"/>
                        <a:ext cx="527150" cy="307504"/>
                      </a:xfrm>
                      <a:prstGeom prst="rect">
                        <a:avLst/>
                      </a:prstGeom>
                      <a:noFill/>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4009613947"/>
              </p:ext>
            </p:extLst>
          </p:nvPr>
        </p:nvGraphicFramePr>
        <p:xfrm>
          <a:off x="1904160" y="1564922"/>
          <a:ext cx="3180568" cy="395511"/>
        </p:xfrm>
        <a:graphic>
          <a:graphicData uri="http://schemas.openxmlformats.org/presentationml/2006/ole">
            <mc:AlternateContent xmlns:mc="http://schemas.openxmlformats.org/markup-compatibility/2006">
              <mc:Choice xmlns:v="urn:schemas-microsoft-com:vml" Requires="v">
                <p:oleObj spid="_x0000_s16537" name="数式" r:id="rId5" imgW="1841500" imgH="228600" progId="Equation.3">
                  <p:embed/>
                </p:oleObj>
              </mc:Choice>
              <mc:Fallback>
                <p:oleObj name="数式" r:id="rId5" imgW="1841500" imgH="22860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4160" y="1564922"/>
                        <a:ext cx="3180568" cy="395511"/>
                      </a:xfrm>
                      <a:prstGeom prst="rect">
                        <a:avLst/>
                      </a:prstGeom>
                      <a:noFill/>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3899928992"/>
              </p:ext>
            </p:extLst>
          </p:nvPr>
        </p:nvGraphicFramePr>
        <p:xfrm>
          <a:off x="4852491" y="1948125"/>
          <a:ext cx="933347" cy="357783"/>
        </p:xfrm>
        <a:graphic>
          <a:graphicData uri="http://schemas.openxmlformats.org/presentationml/2006/ole">
            <mc:AlternateContent xmlns:mc="http://schemas.openxmlformats.org/markup-compatibility/2006">
              <mc:Choice xmlns:v="urn:schemas-microsoft-com:vml" Requires="v">
                <p:oleObj spid="_x0000_s16538" name="数式" r:id="rId7" imgW="571252" imgH="215806" progId="Equation.3">
                  <p:embed/>
                </p:oleObj>
              </mc:Choice>
              <mc:Fallback>
                <p:oleObj name="数式" r:id="rId7" imgW="571252" imgH="215806"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52491" y="1948125"/>
                        <a:ext cx="933347" cy="357783"/>
                      </a:xfrm>
                      <a:prstGeom prst="rect">
                        <a:avLst/>
                      </a:prstGeom>
                      <a:noFill/>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36824034"/>
              </p:ext>
            </p:extLst>
          </p:nvPr>
        </p:nvGraphicFramePr>
        <p:xfrm>
          <a:off x="1722445" y="2327247"/>
          <a:ext cx="1767676" cy="389213"/>
        </p:xfrm>
        <a:graphic>
          <a:graphicData uri="http://schemas.openxmlformats.org/presentationml/2006/ole">
            <mc:AlternateContent xmlns:mc="http://schemas.openxmlformats.org/markup-compatibility/2006">
              <mc:Choice xmlns:v="urn:schemas-microsoft-com:vml" Requires="v">
                <p:oleObj spid="_x0000_s16539" name="数式" r:id="rId9" imgW="1040948" imgH="228501" progId="Equation.3">
                  <p:embed/>
                </p:oleObj>
              </mc:Choice>
              <mc:Fallback>
                <p:oleObj name="数式" r:id="rId9" imgW="1040948" imgH="228501" progId="Equation.3">
                  <p:embed/>
                  <p:pic>
                    <p:nvPicPr>
                      <p:cNvPr id="0"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22445" y="2327247"/>
                        <a:ext cx="1767676" cy="389213"/>
                      </a:xfrm>
                      <a:prstGeom prst="rect">
                        <a:avLst/>
                      </a:prstGeom>
                      <a:noFill/>
                    </p:spPr>
                  </p:pic>
                </p:oleObj>
              </mc:Fallback>
            </mc:AlternateContent>
          </a:graphicData>
        </a:graphic>
      </p:graphicFrame>
      <p:graphicFrame>
        <p:nvGraphicFramePr>
          <p:cNvPr id="9" name="オブジェクト 8"/>
          <p:cNvGraphicFramePr>
            <a:graphicFrameLocks noChangeAspect="1"/>
          </p:cNvGraphicFramePr>
          <p:nvPr>
            <p:extLst>
              <p:ext uri="{D42A27DB-BD31-4B8C-83A1-F6EECF244321}">
                <p14:modId xmlns:p14="http://schemas.microsoft.com/office/powerpoint/2010/main" val="920496521"/>
              </p:ext>
            </p:extLst>
          </p:nvPr>
        </p:nvGraphicFramePr>
        <p:xfrm>
          <a:off x="1741292" y="3307616"/>
          <a:ext cx="2207484" cy="362658"/>
        </p:xfrm>
        <a:graphic>
          <a:graphicData uri="http://schemas.openxmlformats.org/presentationml/2006/ole">
            <mc:AlternateContent xmlns:mc="http://schemas.openxmlformats.org/markup-compatibility/2006">
              <mc:Choice xmlns:v="urn:schemas-microsoft-com:vml" Requires="v">
                <p:oleObj spid="_x0000_s16540" name="数式" r:id="rId11" imgW="1333500" imgH="215900" progId="Equation.3">
                  <p:embed/>
                </p:oleObj>
              </mc:Choice>
              <mc:Fallback>
                <p:oleObj name="数式" r:id="rId11" imgW="1333500" imgH="215900" progId="Equation.3">
                  <p:embed/>
                  <p:pic>
                    <p:nvPicPr>
                      <p:cNvPr id="0" name="Object 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41292" y="3307616"/>
                        <a:ext cx="2207484" cy="362658"/>
                      </a:xfrm>
                      <a:prstGeom prst="rect">
                        <a:avLst/>
                      </a:prstGeom>
                      <a:noFill/>
                    </p:spPr>
                  </p:pic>
                </p:oleObj>
              </mc:Fallback>
            </mc:AlternateContent>
          </a:graphicData>
        </a:graphic>
      </p:graphicFrame>
      <p:graphicFrame>
        <p:nvGraphicFramePr>
          <p:cNvPr id="10" name="オブジェクト 9"/>
          <p:cNvGraphicFramePr>
            <a:graphicFrameLocks noChangeAspect="1"/>
          </p:cNvGraphicFramePr>
          <p:nvPr>
            <p:extLst>
              <p:ext uri="{D42A27DB-BD31-4B8C-83A1-F6EECF244321}">
                <p14:modId xmlns:p14="http://schemas.microsoft.com/office/powerpoint/2010/main" val="2394643025"/>
              </p:ext>
            </p:extLst>
          </p:nvPr>
        </p:nvGraphicFramePr>
        <p:xfrm>
          <a:off x="1754072" y="3789040"/>
          <a:ext cx="1939575" cy="330140"/>
        </p:xfrm>
        <a:graphic>
          <a:graphicData uri="http://schemas.openxmlformats.org/presentationml/2006/ole">
            <mc:AlternateContent xmlns:mc="http://schemas.openxmlformats.org/markup-compatibility/2006">
              <mc:Choice xmlns:v="urn:schemas-microsoft-com:vml" Requires="v">
                <p:oleObj spid="_x0000_s16541" name="数式" r:id="rId13" imgW="1346200" imgH="228600" progId="Equation.3">
                  <p:embed/>
                </p:oleObj>
              </mc:Choice>
              <mc:Fallback>
                <p:oleObj name="数式" r:id="rId13" imgW="1346200" imgH="228600" progId="Equation.3">
                  <p:embed/>
                  <p:pic>
                    <p:nvPicPr>
                      <p:cNvPr id="0" name="Object 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54072" y="3789040"/>
                        <a:ext cx="1939575" cy="330140"/>
                      </a:xfrm>
                      <a:prstGeom prst="rect">
                        <a:avLst/>
                      </a:prstGeom>
                      <a:noFill/>
                    </p:spPr>
                  </p:pic>
                </p:oleObj>
              </mc:Fallback>
            </mc:AlternateContent>
          </a:graphicData>
        </a:graphic>
      </p:graphicFrame>
      <p:graphicFrame>
        <p:nvGraphicFramePr>
          <p:cNvPr id="11" name="オブジェクト 10"/>
          <p:cNvGraphicFramePr>
            <a:graphicFrameLocks noChangeAspect="1"/>
          </p:cNvGraphicFramePr>
          <p:nvPr>
            <p:extLst>
              <p:ext uri="{D42A27DB-BD31-4B8C-83A1-F6EECF244321}">
                <p14:modId xmlns:p14="http://schemas.microsoft.com/office/powerpoint/2010/main" val="1879421172"/>
              </p:ext>
            </p:extLst>
          </p:nvPr>
        </p:nvGraphicFramePr>
        <p:xfrm>
          <a:off x="1607491" y="4757814"/>
          <a:ext cx="3179975" cy="374997"/>
        </p:xfrm>
        <a:graphic>
          <a:graphicData uri="http://schemas.openxmlformats.org/presentationml/2006/ole">
            <mc:AlternateContent xmlns:mc="http://schemas.openxmlformats.org/markup-compatibility/2006">
              <mc:Choice xmlns:v="urn:schemas-microsoft-com:vml" Requires="v">
                <p:oleObj spid="_x0000_s16542" name="数式" r:id="rId15" imgW="2019300" imgH="241300" progId="Equation.3">
                  <p:embed/>
                </p:oleObj>
              </mc:Choice>
              <mc:Fallback>
                <p:oleObj name="数式" r:id="rId15" imgW="2019300" imgH="241300" progId="Equation.3">
                  <p:embed/>
                  <p:pic>
                    <p:nvPicPr>
                      <p:cNvPr id="0" name="Object 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607491" y="4757814"/>
                        <a:ext cx="3179975" cy="374997"/>
                      </a:xfrm>
                      <a:prstGeom prst="rect">
                        <a:avLst/>
                      </a:prstGeom>
                      <a:noFill/>
                    </p:spPr>
                  </p:pic>
                </p:oleObj>
              </mc:Fallback>
            </mc:AlternateContent>
          </a:graphicData>
        </a:graphic>
      </p:graphicFrame>
      <p:graphicFrame>
        <p:nvGraphicFramePr>
          <p:cNvPr id="12" name="オブジェクト 11"/>
          <p:cNvGraphicFramePr>
            <a:graphicFrameLocks noChangeAspect="1"/>
          </p:cNvGraphicFramePr>
          <p:nvPr>
            <p:extLst>
              <p:ext uri="{D42A27DB-BD31-4B8C-83A1-F6EECF244321}">
                <p14:modId xmlns:p14="http://schemas.microsoft.com/office/powerpoint/2010/main" val="2058889925"/>
              </p:ext>
            </p:extLst>
          </p:nvPr>
        </p:nvGraphicFramePr>
        <p:xfrm>
          <a:off x="1619672" y="5229200"/>
          <a:ext cx="2133458" cy="317749"/>
        </p:xfrm>
        <a:graphic>
          <a:graphicData uri="http://schemas.openxmlformats.org/presentationml/2006/ole">
            <mc:AlternateContent xmlns:mc="http://schemas.openxmlformats.org/markup-compatibility/2006">
              <mc:Choice xmlns:v="urn:schemas-microsoft-com:vml" Requires="v">
                <p:oleObj spid="_x0000_s16543" name="数式" r:id="rId17" imgW="1346200" imgH="203200" progId="Equation.3">
                  <p:embed/>
                </p:oleObj>
              </mc:Choice>
              <mc:Fallback>
                <p:oleObj name="数式" r:id="rId17" imgW="1346200" imgH="203200" progId="Equation.3">
                  <p:embed/>
                  <p:pic>
                    <p:nvPicPr>
                      <p:cNvPr id="0" name="Object 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619672" y="5229200"/>
                        <a:ext cx="2133458" cy="317749"/>
                      </a:xfrm>
                      <a:prstGeom prst="rect">
                        <a:avLst/>
                      </a:prstGeom>
                      <a:noFill/>
                    </p:spPr>
                  </p:pic>
                </p:oleObj>
              </mc:Fallback>
            </mc:AlternateContent>
          </a:graphicData>
        </a:graphic>
      </p:graphicFrame>
      <p:sp>
        <p:nvSpPr>
          <p:cNvPr id="14" name="Rectangle 10"/>
          <p:cNvSpPr>
            <a:spLocks noChangeArrowheads="1"/>
          </p:cNvSpPr>
          <p:nvPr/>
        </p:nvSpPr>
        <p:spPr bwMode="auto">
          <a:xfrm>
            <a:off x="206488" y="1226240"/>
            <a:ext cx="237116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ここで、次のように、</a:t>
            </a:r>
            <a:endParaRPr kumimoji="1" lang="ja-JP" altLang="ja-JP" sz="1600" b="0" i="0" u="none" strike="noStrike" cap="none" normalizeH="0" baseline="0" dirty="0" smtClean="0">
              <a:ln>
                <a:noFill/>
              </a:ln>
              <a:solidFill>
                <a:schemeClr val="tx1"/>
              </a:solidFill>
              <a:effectLst/>
            </a:endParaRPr>
          </a:p>
        </p:txBody>
      </p:sp>
      <p:sp>
        <p:nvSpPr>
          <p:cNvPr id="15" name="Rectangle 11"/>
          <p:cNvSpPr>
            <a:spLocks noChangeArrowheads="1"/>
          </p:cNvSpPr>
          <p:nvPr/>
        </p:nvSpPr>
        <p:spPr bwMode="auto">
          <a:xfrm>
            <a:off x="3073078" y="1226240"/>
            <a:ext cx="196079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533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の分布を考える。</a:t>
            </a:r>
            <a:endParaRPr kumimoji="1" lang="ja-JP" altLang="ja-JP" sz="1600" b="0" i="0" u="none" strike="noStrike" cap="none" normalizeH="0" baseline="0" dirty="0" smtClean="0">
              <a:ln>
                <a:noFill/>
              </a:ln>
              <a:solidFill>
                <a:schemeClr val="tx1"/>
              </a:solidFill>
              <a:effectLst/>
            </a:endParaRPr>
          </a:p>
        </p:txBody>
      </p:sp>
      <p:sp>
        <p:nvSpPr>
          <p:cNvPr id="16" name="Rectangle 12"/>
          <p:cNvSpPr>
            <a:spLocks noChangeArrowheads="1"/>
          </p:cNvSpPr>
          <p:nvPr/>
        </p:nvSpPr>
        <p:spPr bwMode="auto">
          <a:xfrm>
            <a:off x="72861" y="1967354"/>
            <a:ext cx="489749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000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4000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ランダム項の平均値は、正規分布を仮定する。</a:t>
            </a:r>
            <a:endParaRPr kumimoji="1" lang="ja-JP" altLang="ja-JP" sz="1600" b="0" i="0" u="none" strike="noStrike" cap="none" normalizeH="0" baseline="0" dirty="0" smtClean="0">
              <a:ln>
                <a:noFill/>
              </a:ln>
              <a:solidFill>
                <a:schemeClr val="tx1"/>
              </a:solidFill>
              <a:effectLst/>
            </a:endParaRPr>
          </a:p>
        </p:txBody>
      </p:sp>
      <p:sp>
        <p:nvSpPr>
          <p:cNvPr id="17" name="Rectangle 13"/>
          <p:cNvSpPr>
            <a:spLocks noChangeArrowheads="1"/>
          </p:cNvSpPr>
          <p:nvPr/>
        </p:nvSpPr>
        <p:spPr bwMode="auto">
          <a:xfrm>
            <a:off x="408832" y="2310371"/>
            <a:ext cx="134524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ただし、　</a:t>
            </a:r>
            <a:endParaRPr kumimoji="1" lang="ja-JP" altLang="ja-JP" sz="1600" b="0" i="0" u="none" strike="noStrike" cap="none" normalizeH="0" baseline="0" dirty="0" smtClean="0">
              <a:ln>
                <a:noFill/>
              </a:ln>
              <a:solidFill>
                <a:schemeClr val="tx1"/>
              </a:solidFill>
              <a:effectLst/>
            </a:endParaRPr>
          </a:p>
        </p:txBody>
      </p:sp>
      <p:sp>
        <p:nvSpPr>
          <p:cNvPr id="18" name="Rectangle 14"/>
          <p:cNvSpPr>
            <a:spLocks noChangeArrowheads="1"/>
          </p:cNvSpPr>
          <p:nvPr/>
        </p:nvSpPr>
        <p:spPr bwMode="auto">
          <a:xfrm>
            <a:off x="467435" y="2897274"/>
            <a:ext cx="77059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期待収益率が、下記を満たす条件下での期待収益率の条件付き分布を計算する。</a:t>
            </a:r>
            <a:endParaRPr kumimoji="1" lang="ja-JP" altLang="ja-JP" sz="1600" b="0" i="0" u="none" strike="noStrike" cap="none" normalizeH="0" baseline="0" dirty="0" smtClean="0">
              <a:ln>
                <a:noFill/>
              </a:ln>
              <a:solidFill>
                <a:schemeClr val="tx1"/>
              </a:solidFill>
              <a:effectLst/>
            </a:endParaRPr>
          </a:p>
        </p:txBody>
      </p:sp>
      <p:sp>
        <p:nvSpPr>
          <p:cNvPr id="19" name="Rectangle 15"/>
          <p:cNvSpPr>
            <a:spLocks noChangeArrowheads="1"/>
          </p:cNvSpPr>
          <p:nvPr/>
        </p:nvSpPr>
        <p:spPr bwMode="auto">
          <a:xfrm>
            <a:off x="0" y="2983498"/>
            <a:ext cx="93487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　　　</a:t>
            </a:r>
            <a:endParaRPr kumimoji="1" lang="ja-JP" altLang="ja-JP" sz="16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 name="Rectangle 16"/>
          <p:cNvSpPr>
            <a:spLocks noChangeArrowheads="1"/>
          </p:cNvSpPr>
          <p:nvPr/>
        </p:nvSpPr>
        <p:spPr bwMode="auto">
          <a:xfrm>
            <a:off x="97360" y="4223193"/>
            <a:ext cx="339708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ここで、下記の最適化を行う。</a:t>
            </a:r>
            <a:endParaRPr kumimoji="1" lang="ja-JP" altLang="ja-JP" sz="1600" b="0" i="0" u="none" strike="noStrike" cap="none" normalizeH="0" baseline="0" dirty="0" smtClean="0">
              <a:ln>
                <a:noFill/>
              </a:ln>
              <a:solidFill>
                <a:schemeClr val="tx1"/>
              </a:solidFill>
              <a:effectLst/>
            </a:endParaRPr>
          </a:p>
        </p:txBody>
      </p:sp>
      <p:sp>
        <p:nvSpPr>
          <p:cNvPr id="21" name="Rectangle 17"/>
          <p:cNvSpPr>
            <a:spLocks noChangeArrowheads="1"/>
          </p:cNvSpPr>
          <p:nvPr/>
        </p:nvSpPr>
        <p:spPr bwMode="auto">
          <a:xfrm>
            <a:off x="4548605" y="4813530"/>
            <a:ext cx="84350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4</a:t>
            </a: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a:t>
            </a:r>
            <a:endParaRPr kumimoji="1" lang="ja-JP" altLang="en-US" sz="1600" b="0" i="0" u="none" strike="noStrike" cap="none" normalizeH="0" baseline="0" dirty="0" smtClean="0">
              <a:ln>
                <a:noFill/>
              </a:ln>
              <a:solidFill>
                <a:schemeClr val="tx1"/>
              </a:solidFill>
              <a:effectLst/>
            </a:endParaRPr>
          </a:p>
        </p:txBody>
      </p:sp>
      <p:sp>
        <p:nvSpPr>
          <p:cNvPr id="24" name="正方形/長方形 23"/>
          <p:cNvSpPr/>
          <p:nvPr/>
        </p:nvSpPr>
        <p:spPr>
          <a:xfrm>
            <a:off x="4699354" y="5167042"/>
            <a:ext cx="774571" cy="369332"/>
          </a:xfrm>
          <a:prstGeom prst="rect">
            <a:avLst/>
          </a:prstGeom>
        </p:spPr>
        <p:txBody>
          <a:bodyPr wrap="none">
            <a:spAutoFit/>
          </a:bodyPr>
          <a:lstStyle/>
          <a:p>
            <a:r>
              <a:rPr lang="ja-JP" altLang="ja-JP" dirty="0">
                <a:latin typeface="Century" pitchFamily="18" charset="0"/>
                <a:ea typeface="ＭＳ 明朝" pitchFamily="17" charset="-128"/>
                <a:cs typeface="Times New Roman" pitchFamily="18" charset="0"/>
              </a:rPr>
              <a:t>（</a:t>
            </a:r>
            <a:r>
              <a:rPr lang="en-US" altLang="ja-JP" dirty="0">
                <a:latin typeface="Century" pitchFamily="18" charset="0"/>
                <a:ea typeface="ＭＳ 明朝" pitchFamily="17" charset="-128"/>
                <a:cs typeface="Times New Roman" pitchFamily="18" charset="0"/>
              </a:rPr>
              <a:t>5</a:t>
            </a:r>
            <a:r>
              <a:rPr lang="ja-JP" altLang="en-US" dirty="0">
                <a:latin typeface="Century" pitchFamily="18" charset="0"/>
                <a:ea typeface="ＭＳ 明朝" pitchFamily="17" charset="-128"/>
                <a:cs typeface="Times New Roman" pitchFamily="18" charset="0"/>
              </a:rPr>
              <a:t>）</a:t>
            </a:r>
            <a:endParaRPr lang="ja-JP" altLang="en-US" dirty="0"/>
          </a:p>
        </p:txBody>
      </p:sp>
    </p:spTree>
    <p:extLst>
      <p:ext uri="{BB962C8B-B14F-4D97-AF65-F5344CB8AC3E}">
        <p14:creationId xmlns:p14="http://schemas.microsoft.com/office/powerpoint/2010/main" val="495191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最適化計算の実際</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26</a:t>
            </a:fld>
            <a:endParaRPr kumimoji="1" lang="ja-JP" altLang="en-US"/>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419006050"/>
              </p:ext>
            </p:extLst>
          </p:nvPr>
        </p:nvGraphicFramePr>
        <p:xfrm>
          <a:off x="1254760" y="2924944"/>
          <a:ext cx="372161" cy="307226"/>
        </p:xfrm>
        <a:graphic>
          <a:graphicData uri="http://schemas.openxmlformats.org/presentationml/2006/ole">
            <mc:AlternateContent xmlns:mc="http://schemas.openxmlformats.org/markup-compatibility/2006">
              <mc:Choice xmlns:v="urn:schemas-microsoft-com:vml" Requires="v">
                <p:oleObj spid="_x0000_s17488" name="数式" r:id="rId3" imgW="241195" imgH="190417" progId="Equation.3">
                  <p:embed/>
                </p:oleObj>
              </mc:Choice>
              <mc:Fallback>
                <p:oleObj name="数式" r:id="rId3" imgW="241195" imgH="190417"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4760" y="2924944"/>
                        <a:ext cx="372161" cy="307226"/>
                      </a:xfrm>
                      <a:prstGeom prst="rect">
                        <a:avLst/>
                      </a:prstGeom>
                      <a:noFill/>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1400535621"/>
              </p:ext>
            </p:extLst>
          </p:nvPr>
        </p:nvGraphicFramePr>
        <p:xfrm>
          <a:off x="1243800" y="3429000"/>
          <a:ext cx="409325" cy="238773"/>
        </p:xfrm>
        <a:graphic>
          <a:graphicData uri="http://schemas.openxmlformats.org/presentationml/2006/ole">
            <mc:AlternateContent xmlns:mc="http://schemas.openxmlformats.org/markup-compatibility/2006">
              <mc:Choice xmlns:v="urn:schemas-microsoft-com:vml" Requires="v">
                <p:oleObj spid="_x0000_s17489" name="数式" r:id="rId5" imgW="342751" imgH="203112" progId="Equation.3">
                  <p:embed/>
                </p:oleObj>
              </mc:Choice>
              <mc:Fallback>
                <p:oleObj name="数式" r:id="rId5" imgW="342751" imgH="203112"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43800" y="3429000"/>
                        <a:ext cx="409325" cy="238773"/>
                      </a:xfrm>
                      <a:prstGeom prst="rect">
                        <a:avLst/>
                      </a:prstGeom>
                      <a:noFill/>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3032528070"/>
              </p:ext>
            </p:extLst>
          </p:nvPr>
        </p:nvGraphicFramePr>
        <p:xfrm>
          <a:off x="1245607" y="3913358"/>
          <a:ext cx="332352" cy="233933"/>
        </p:xfrm>
        <a:graphic>
          <a:graphicData uri="http://schemas.openxmlformats.org/presentationml/2006/ole">
            <mc:AlternateContent xmlns:mc="http://schemas.openxmlformats.org/markup-compatibility/2006">
              <mc:Choice xmlns:v="urn:schemas-microsoft-com:vml" Requires="v">
                <p:oleObj spid="_x0000_s17490" name="数式" r:id="rId7" imgW="152268" imgH="164957" progId="Equation.3">
                  <p:embed/>
                </p:oleObj>
              </mc:Choice>
              <mc:Fallback>
                <p:oleObj name="数式" r:id="rId7" imgW="152268" imgH="164957" progId="Equation.3">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45607" y="3913358"/>
                        <a:ext cx="332352" cy="233933"/>
                      </a:xfrm>
                      <a:prstGeom prst="rect">
                        <a:avLst/>
                      </a:prstGeom>
                      <a:noFill/>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1184422692"/>
              </p:ext>
            </p:extLst>
          </p:nvPr>
        </p:nvGraphicFramePr>
        <p:xfrm>
          <a:off x="1242310" y="4437112"/>
          <a:ext cx="312536" cy="272033"/>
        </p:xfrm>
        <a:graphic>
          <a:graphicData uri="http://schemas.openxmlformats.org/presentationml/2006/ole">
            <mc:AlternateContent xmlns:mc="http://schemas.openxmlformats.org/markup-compatibility/2006">
              <mc:Choice xmlns:v="urn:schemas-microsoft-com:vml" Requires="v">
                <p:oleObj spid="_x0000_s17491" name="数式" r:id="rId9" imgW="152268" imgH="203024" progId="Equation.3">
                  <p:embed/>
                </p:oleObj>
              </mc:Choice>
              <mc:Fallback>
                <p:oleObj name="数式" r:id="rId9" imgW="152268" imgH="203024" progId="Equation.3">
                  <p:embed/>
                  <p:pic>
                    <p:nvPicPr>
                      <p:cNvPr id="0" name="Object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42310" y="4437112"/>
                        <a:ext cx="312536" cy="272033"/>
                      </a:xfrm>
                      <a:prstGeom prst="rect">
                        <a:avLst/>
                      </a:prstGeom>
                      <a:noFill/>
                    </p:spPr>
                  </p:pic>
                </p:oleObj>
              </mc:Fallback>
            </mc:AlternateContent>
          </a:graphicData>
        </a:graphic>
      </p:graphicFrame>
      <p:sp>
        <p:nvSpPr>
          <p:cNvPr id="9"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0" name="Rectangle 6"/>
          <p:cNvSpPr>
            <a:spLocks noChangeArrowheads="1"/>
          </p:cNvSpPr>
          <p:nvPr/>
        </p:nvSpPr>
        <p:spPr bwMode="auto">
          <a:xfrm>
            <a:off x="1609533" y="2965891"/>
            <a:ext cx="626966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000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：分散・共分散行列（ヒスリカル・データ）の逆数（ベクトル）</a:t>
            </a:r>
          </a:p>
        </p:txBody>
      </p:sp>
      <p:sp>
        <p:nvSpPr>
          <p:cNvPr id="11" name="Rectangle 7"/>
          <p:cNvSpPr>
            <a:spLocks noChangeArrowheads="1"/>
          </p:cNvSpPr>
          <p:nvPr/>
        </p:nvSpPr>
        <p:spPr bwMode="auto">
          <a:xfrm>
            <a:off x="1425731" y="3429000"/>
            <a:ext cx="32560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4000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：均衡期待収益率（クトル）</a:t>
            </a:r>
            <a:endParaRPr kumimoji="1" lang="ja-JP" altLang="ja-JP" sz="1600" b="0" i="0" u="none" strike="noStrike" cap="none" normalizeH="0" baseline="0" dirty="0" smtClean="0">
              <a:ln>
                <a:noFill/>
              </a:ln>
              <a:solidFill>
                <a:schemeClr val="tx1"/>
              </a:solidFill>
              <a:effectLst/>
            </a:endParaRPr>
          </a:p>
        </p:txBody>
      </p:sp>
      <p:sp>
        <p:nvSpPr>
          <p:cNvPr id="12" name="Rectangle 8"/>
          <p:cNvSpPr>
            <a:spLocks noChangeArrowheads="1"/>
          </p:cNvSpPr>
          <p:nvPr/>
        </p:nvSpPr>
        <p:spPr bwMode="auto">
          <a:xfrm>
            <a:off x="1686815" y="4365104"/>
            <a:ext cx="360226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：資産間の期待収益率（ベクトル）</a:t>
            </a:r>
            <a:endParaRPr kumimoji="1" lang="ja-JP" altLang="ja-JP" sz="1600" b="0" i="0" u="none" strike="noStrike" cap="none" normalizeH="0" baseline="0" dirty="0" smtClean="0">
              <a:ln>
                <a:noFill/>
              </a:ln>
              <a:solidFill>
                <a:schemeClr val="tx1"/>
              </a:solidFill>
              <a:effectLst/>
            </a:endParaRPr>
          </a:p>
        </p:txBody>
      </p:sp>
      <p:sp>
        <p:nvSpPr>
          <p:cNvPr id="13" name="Rectangle 9"/>
          <p:cNvSpPr>
            <a:spLocks noChangeArrowheads="1"/>
          </p:cNvSpPr>
          <p:nvPr/>
        </p:nvSpPr>
        <p:spPr bwMode="auto">
          <a:xfrm>
            <a:off x="1661401" y="3861048"/>
            <a:ext cx="360226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：資産間の期待収益率（ベクトル）</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 name="正方形/長方形 13"/>
          <p:cNvSpPr/>
          <p:nvPr/>
        </p:nvSpPr>
        <p:spPr>
          <a:xfrm>
            <a:off x="287377" y="1556792"/>
            <a:ext cx="1800493" cy="369332"/>
          </a:xfrm>
          <a:prstGeom prst="rect">
            <a:avLst/>
          </a:prstGeom>
        </p:spPr>
        <p:txBody>
          <a:bodyPr wrap="none">
            <a:spAutoFit/>
          </a:bodyPr>
          <a:lstStyle/>
          <a:p>
            <a:r>
              <a:rPr lang="ja-JP" altLang="en-US" dirty="0">
                <a:latin typeface="Century" pitchFamily="18" charset="0"/>
                <a:ea typeface="ＭＳ 明朝" pitchFamily="17" charset="-128"/>
                <a:cs typeface="Times New Roman" pitchFamily="18" charset="0"/>
              </a:rPr>
              <a:t>ただし、　　　</a:t>
            </a:r>
            <a:endParaRPr lang="ja-JP" altLang="en-US" dirty="0"/>
          </a:p>
        </p:txBody>
      </p:sp>
      <p:sp>
        <p:nvSpPr>
          <p:cNvPr id="15" name="正方形/長方形 14"/>
          <p:cNvSpPr/>
          <p:nvPr/>
        </p:nvSpPr>
        <p:spPr>
          <a:xfrm>
            <a:off x="1653125" y="2418055"/>
            <a:ext cx="7632848" cy="369332"/>
          </a:xfrm>
          <a:prstGeom prst="rect">
            <a:avLst/>
          </a:prstGeom>
        </p:spPr>
        <p:txBody>
          <a:bodyPr wrap="square">
            <a:spAutoFit/>
          </a:bodyPr>
          <a:lstStyle/>
          <a:p>
            <a:pPr lvl="0" indent="133350" fontAlgn="base">
              <a:spcBef>
                <a:spcPct val="0"/>
              </a:spcBef>
              <a:spcAft>
                <a:spcPct val="0"/>
              </a:spcAft>
            </a:pPr>
            <a:r>
              <a:rPr lang="ja-JP" altLang="ja-JP" dirty="0">
                <a:latin typeface="Century" pitchFamily="18" charset="0"/>
                <a:ea typeface="ＭＳ 明朝" pitchFamily="17" charset="-128"/>
                <a:cs typeface="Times New Roman" pitchFamily="18" charset="0"/>
              </a:rPr>
              <a:t>：市場均衡値、あるいは、ヒストリカル・リターン（ベクトル）　　</a:t>
            </a:r>
            <a:endParaRPr lang="ja-JP" altLang="en-US" dirty="0"/>
          </a:p>
        </p:txBody>
      </p:sp>
      <p:sp>
        <p:nvSpPr>
          <p:cNvPr id="16" name="正方形/長方形 15"/>
          <p:cNvSpPr/>
          <p:nvPr/>
        </p:nvSpPr>
        <p:spPr>
          <a:xfrm>
            <a:off x="1577959" y="1963852"/>
            <a:ext cx="6192688" cy="369332"/>
          </a:xfrm>
          <a:prstGeom prst="rect">
            <a:avLst/>
          </a:prstGeom>
        </p:spPr>
        <p:txBody>
          <a:bodyPr wrap="square">
            <a:spAutoFit/>
          </a:bodyPr>
          <a:lstStyle/>
          <a:p>
            <a:pPr lvl="0" indent="133350" eaLnBrk="0" fontAlgn="base" hangingPunct="0">
              <a:spcBef>
                <a:spcPct val="0"/>
              </a:spcBef>
              <a:spcAft>
                <a:spcPct val="0"/>
              </a:spcAft>
            </a:pPr>
            <a:r>
              <a:rPr lang="ja-JP" altLang="en-US" dirty="0" smtClean="0">
                <a:latin typeface="Century" pitchFamily="18" charset="0"/>
                <a:ea typeface="ＭＳ 明朝" pitchFamily="17" charset="-128"/>
                <a:cs typeface="Times New Roman" pitchFamily="18" charset="0"/>
              </a:rPr>
              <a:t>：サンプル平均の分散／母集団の分散（スカラー）</a:t>
            </a:r>
            <a:endParaRPr lang="ja-JP" altLang="en-US" dirty="0"/>
          </a:p>
        </p:txBody>
      </p:sp>
      <p:graphicFrame>
        <p:nvGraphicFramePr>
          <p:cNvPr id="17" name="オブジェクト 16"/>
          <p:cNvGraphicFramePr>
            <a:graphicFrameLocks noChangeAspect="1"/>
          </p:cNvGraphicFramePr>
          <p:nvPr>
            <p:extLst>
              <p:ext uri="{D42A27DB-BD31-4B8C-83A1-F6EECF244321}">
                <p14:modId xmlns:p14="http://schemas.microsoft.com/office/powerpoint/2010/main" val="3817687322"/>
              </p:ext>
            </p:extLst>
          </p:nvPr>
        </p:nvGraphicFramePr>
        <p:xfrm>
          <a:off x="1179253" y="1993832"/>
          <a:ext cx="492125" cy="339725"/>
        </p:xfrm>
        <a:graphic>
          <a:graphicData uri="http://schemas.openxmlformats.org/presentationml/2006/ole">
            <mc:AlternateContent xmlns:mc="http://schemas.openxmlformats.org/markup-compatibility/2006">
              <mc:Choice xmlns:v="urn:schemas-microsoft-com:vml" Requires="v">
                <p:oleObj spid="_x0000_s17492" name="数式" r:id="rId11" imgW="139700" imgH="139700" progId="Equation.3">
                  <p:embed/>
                </p:oleObj>
              </mc:Choice>
              <mc:Fallback>
                <p:oleObj name="数式" r:id="rId11" imgW="139700" imgH="139700" progId="Equation.3">
                  <p:embed/>
                  <p:pic>
                    <p:nvPicPr>
                      <p:cNvPr id="0" name="オブジェクト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179253" y="1993832"/>
                        <a:ext cx="4921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 name="正方形/長方形 17"/>
          <p:cNvSpPr/>
          <p:nvPr/>
        </p:nvSpPr>
        <p:spPr>
          <a:xfrm>
            <a:off x="1187623" y="2418055"/>
            <a:ext cx="421910" cy="369332"/>
          </a:xfrm>
          <a:prstGeom prst="rect">
            <a:avLst/>
          </a:prstGeom>
        </p:spPr>
        <p:txBody>
          <a:bodyPr wrap="none">
            <a:spAutoFit/>
          </a:bodyPr>
          <a:lstStyle/>
          <a:p>
            <a:pPr lvl="0" indent="133350" eaLnBrk="0" fontAlgn="base" hangingPunct="0">
              <a:spcBef>
                <a:spcPct val="0"/>
              </a:spcBef>
              <a:spcAft>
                <a:spcPct val="0"/>
              </a:spcAft>
            </a:pPr>
            <a:r>
              <a:rPr lang="en-US" altLang="ja-JP" dirty="0" smtClean="0">
                <a:latin typeface="Century" pitchFamily="18" charset="0"/>
                <a:ea typeface="ＭＳ 明朝" pitchFamily="17" charset="-128"/>
                <a:cs typeface="Times New Roman" pitchFamily="18" charset="0"/>
              </a:rPr>
              <a:t>c</a:t>
            </a:r>
            <a:endParaRPr lang="ja-JP" altLang="en-US" dirty="0"/>
          </a:p>
        </p:txBody>
      </p:sp>
    </p:spTree>
    <p:extLst>
      <p:ext uri="{BB962C8B-B14F-4D97-AF65-F5344CB8AC3E}">
        <p14:creationId xmlns:p14="http://schemas.microsoft.com/office/powerpoint/2010/main" val="33463199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最適化計算の実際</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27</a:t>
            </a:fld>
            <a:endParaRPr kumimoji="1" lang="ja-JP" altLang="en-US"/>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1977280117"/>
              </p:ext>
            </p:extLst>
          </p:nvPr>
        </p:nvGraphicFramePr>
        <p:xfrm>
          <a:off x="1289597" y="2509253"/>
          <a:ext cx="5040560" cy="432048"/>
        </p:xfrm>
        <a:graphic>
          <a:graphicData uri="http://schemas.openxmlformats.org/presentationml/2006/ole">
            <mc:AlternateContent xmlns:mc="http://schemas.openxmlformats.org/markup-compatibility/2006">
              <mc:Choice xmlns:v="urn:schemas-microsoft-com:vml" Requires="v">
                <p:oleObj spid="_x0000_s18490" name="数式" r:id="rId3" imgW="2667000" imgH="228600" progId="Equation.3">
                  <p:embed/>
                </p:oleObj>
              </mc:Choice>
              <mc:Fallback>
                <p:oleObj name="数式" r:id="rId3" imgW="2667000" imgH="2286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9597" y="2509253"/>
                        <a:ext cx="5040560" cy="432048"/>
                      </a:xfrm>
                      <a:prstGeom prst="rect">
                        <a:avLst/>
                      </a:prstGeom>
                      <a:noFill/>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3807020335"/>
              </p:ext>
            </p:extLst>
          </p:nvPr>
        </p:nvGraphicFramePr>
        <p:xfrm>
          <a:off x="3769874" y="3517626"/>
          <a:ext cx="427217" cy="286891"/>
        </p:xfrm>
        <a:graphic>
          <a:graphicData uri="http://schemas.openxmlformats.org/presentationml/2006/ole">
            <mc:AlternateContent xmlns:mc="http://schemas.openxmlformats.org/markup-compatibility/2006">
              <mc:Choice xmlns:v="urn:schemas-microsoft-com:vml" Requires="v">
                <p:oleObj spid="_x0000_s18491" name="数式" r:id="rId5" imgW="126835" imgH="139518" progId="Equation.3">
                  <p:embed/>
                </p:oleObj>
              </mc:Choice>
              <mc:Fallback>
                <p:oleObj name="数式" r:id="rId5" imgW="126835" imgH="139518"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69874" y="3517626"/>
                        <a:ext cx="427217" cy="286891"/>
                      </a:xfrm>
                      <a:prstGeom prst="rect">
                        <a:avLst/>
                      </a:prstGeom>
                      <a:noFill/>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385512922"/>
              </p:ext>
            </p:extLst>
          </p:nvPr>
        </p:nvGraphicFramePr>
        <p:xfrm>
          <a:off x="5837613" y="3446709"/>
          <a:ext cx="432048" cy="469617"/>
        </p:xfrm>
        <a:graphic>
          <a:graphicData uri="http://schemas.openxmlformats.org/presentationml/2006/ole">
            <mc:AlternateContent xmlns:mc="http://schemas.openxmlformats.org/markup-compatibility/2006">
              <mc:Choice xmlns:v="urn:schemas-microsoft-com:vml" Requires="v">
                <p:oleObj spid="_x0000_s18492" name="数式" r:id="rId7" imgW="215713" imgH="241091" progId="Equation.3">
                  <p:embed/>
                </p:oleObj>
              </mc:Choice>
              <mc:Fallback>
                <p:oleObj name="数式" r:id="rId7" imgW="215713" imgH="241091" progId="Equation.3">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37613" y="3446709"/>
                        <a:ext cx="432048" cy="469617"/>
                      </a:xfrm>
                      <a:prstGeom prst="rect">
                        <a:avLst/>
                      </a:prstGeom>
                      <a:noFill/>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3053812771"/>
              </p:ext>
            </p:extLst>
          </p:nvPr>
        </p:nvGraphicFramePr>
        <p:xfrm>
          <a:off x="1346651" y="4099877"/>
          <a:ext cx="4318013" cy="531773"/>
        </p:xfrm>
        <a:graphic>
          <a:graphicData uri="http://schemas.openxmlformats.org/presentationml/2006/ole">
            <mc:AlternateContent xmlns:mc="http://schemas.openxmlformats.org/markup-compatibility/2006">
              <mc:Choice xmlns:v="urn:schemas-microsoft-com:vml" Requires="v">
                <p:oleObj spid="_x0000_s18493" name="数式" r:id="rId9" imgW="2641600" imgH="266700" progId="Equation.3">
                  <p:embed/>
                </p:oleObj>
              </mc:Choice>
              <mc:Fallback>
                <p:oleObj name="数式" r:id="rId9" imgW="2641600" imgH="266700" progId="Equation.3">
                  <p:embed/>
                  <p:pic>
                    <p:nvPicPr>
                      <p:cNvPr id="0" name="Object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46651" y="4099877"/>
                        <a:ext cx="4318013" cy="531773"/>
                      </a:xfrm>
                      <a:prstGeom prst="rect">
                        <a:avLst/>
                      </a:prstGeom>
                      <a:noFill/>
                    </p:spPr>
                  </p:pic>
                </p:oleObj>
              </mc:Fallback>
            </mc:AlternateContent>
          </a:graphicData>
        </a:graphic>
      </p:graphicFrame>
      <p:sp>
        <p:nvSpPr>
          <p:cNvPr id="9" name="Rectangle 5"/>
          <p:cNvSpPr>
            <a:spLocks noChangeArrowheads="1"/>
          </p:cNvSpPr>
          <p:nvPr/>
        </p:nvSpPr>
        <p:spPr bwMode="auto">
          <a:xfrm>
            <a:off x="467544" y="1468815"/>
            <a:ext cx="862928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この解が、相場観を織り込んだ期待リターンとなる。詳細は、３　計算例を参照。</a:t>
            </a:r>
            <a:r>
              <a:rPr kumimoji="1" lang="ja-JP" altLang="en-US" sz="1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a:t>
            </a:r>
            <a:endParaRPr kumimoji="1" lang="ja-JP" altLang="en-US"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 name="Rectangle 6"/>
          <p:cNvSpPr>
            <a:spLocks noChangeArrowheads="1"/>
          </p:cNvSpPr>
          <p:nvPr/>
        </p:nvSpPr>
        <p:spPr bwMode="auto">
          <a:xfrm>
            <a:off x="875737" y="3132842"/>
            <a:ext cx="412645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a:t>
            </a: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ケース（</a:t>
            </a:r>
            <a:r>
              <a:rPr kumimoji="1" lang="en-US"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2</a:t>
            </a: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a:t>
            </a: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相場観に自信がない場合</a:t>
            </a:r>
            <a:endParaRPr kumimoji="1" lang="ja-JP" altLang="en-US" sz="1600" b="0" i="0" u="none" strike="noStrike" cap="none" normalizeH="0" baseline="0" dirty="0" smtClean="0">
              <a:ln>
                <a:noFill/>
              </a:ln>
              <a:solidFill>
                <a:schemeClr val="tx1"/>
              </a:solidFill>
              <a:effectLst/>
            </a:endParaRPr>
          </a:p>
        </p:txBody>
      </p:sp>
      <p:sp>
        <p:nvSpPr>
          <p:cNvPr id="11" name="Rectangle 7"/>
          <p:cNvSpPr>
            <a:spLocks noChangeArrowheads="1"/>
          </p:cNvSpPr>
          <p:nvPr/>
        </p:nvSpPr>
        <p:spPr bwMode="auto">
          <a:xfrm>
            <a:off x="4067476" y="3507184"/>
            <a:ext cx="186942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が、</a:t>
            </a: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平</a:t>
            </a: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均</a:t>
            </a:r>
            <a:r>
              <a:rPr kumimoji="1" lang="en-US"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0</a:t>
            </a:r>
            <a:r>
              <a:rPr kumimoji="1" lang="ja-JP" altLang="en-US" sz="1600" b="0" i="0" u="none" strike="noStrike" cap="none" normalizeH="0" baseline="0" dirty="0" err="1" smtClean="0">
                <a:ln>
                  <a:noFill/>
                </a:ln>
                <a:solidFill>
                  <a:schemeClr val="tx1"/>
                </a:solidFill>
                <a:effectLst/>
                <a:latin typeface="Century" pitchFamily="18" charset="0"/>
                <a:ea typeface="ＭＳ 明朝" pitchFamily="17" charset="-128"/>
                <a:cs typeface="Times New Roman" pitchFamily="18" charset="0"/>
              </a:rPr>
              <a:t>、</a:t>
            </a: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分散</a:t>
            </a:r>
            <a:endParaRPr kumimoji="1" lang="ja-JP" altLang="en-US"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Rectangle 8"/>
          <p:cNvSpPr>
            <a:spLocks noChangeArrowheads="1"/>
          </p:cNvSpPr>
          <p:nvPr/>
        </p:nvSpPr>
        <p:spPr bwMode="auto">
          <a:xfrm>
            <a:off x="6297251" y="3507184"/>
            <a:ext cx="155042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とする　　　</a:t>
            </a:r>
            <a:endParaRPr kumimoji="1" lang="ja-JP" altLang="ja-JP" sz="1600" b="0" i="0" u="none" strike="noStrike" cap="none" normalizeH="0" baseline="0" dirty="0" smtClean="0">
              <a:ln>
                <a:noFill/>
              </a:ln>
              <a:solidFill>
                <a:schemeClr val="tx1"/>
              </a:solidFill>
              <a:effectLst/>
            </a:endParaRPr>
          </a:p>
        </p:txBody>
      </p:sp>
      <p:sp>
        <p:nvSpPr>
          <p:cNvPr id="13" name="Rectangle 9"/>
          <p:cNvSpPr>
            <a:spLocks noChangeArrowheads="1"/>
          </p:cNvSpPr>
          <p:nvPr/>
        </p:nvSpPr>
        <p:spPr bwMode="auto">
          <a:xfrm>
            <a:off x="6685067" y="4293096"/>
            <a:ext cx="84350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a:t>
            </a:r>
            <a:r>
              <a:rPr kumimoji="1" lang="en-US"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7</a:t>
            </a: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a:t>
            </a:r>
            <a:endParaRPr kumimoji="1" lang="ja-JP" altLang="en-US" sz="1600" b="0" i="0" u="none" strike="noStrike" cap="none" normalizeH="0" baseline="0" dirty="0" smtClean="0">
              <a:ln>
                <a:noFill/>
              </a:ln>
              <a:solidFill>
                <a:schemeClr val="tx1"/>
              </a:solidFill>
              <a:effectLst/>
            </a:endParaRPr>
          </a:p>
        </p:txBody>
      </p:sp>
      <p:sp>
        <p:nvSpPr>
          <p:cNvPr id="14" name="正方形/長方形 13"/>
          <p:cNvSpPr/>
          <p:nvPr/>
        </p:nvSpPr>
        <p:spPr>
          <a:xfrm>
            <a:off x="6631107" y="2564904"/>
            <a:ext cx="774571" cy="369332"/>
          </a:xfrm>
          <a:prstGeom prst="rect">
            <a:avLst/>
          </a:prstGeom>
        </p:spPr>
        <p:txBody>
          <a:bodyPr wrap="none">
            <a:spAutoFit/>
          </a:bodyPr>
          <a:lstStyle/>
          <a:p>
            <a:r>
              <a:rPr lang="ja-JP" altLang="ja-JP" dirty="0">
                <a:latin typeface="Century" pitchFamily="18" charset="0"/>
                <a:ea typeface="ＭＳ 明朝" pitchFamily="17" charset="-128"/>
                <a:cs typeface="Times New Roman" pitchFamily="18" charset="0"/>
              </a:rPr>
              <a:t>（</a:t>
            </a:r>
            <a:r>
              <a:rPr lang="en-US" altLang="ja-JP" dirty="0">
                <a:latin typeface="Century" pitchFamily="18" charset="0"/>
                <a:ea typeface="ＭＳ 明朝" pitchFamily="17" charset="-128"/>
                <a:cs typeface="Times New Roman" pitchFamily="18" charset="0"/>
              </a:rPr>
              <a:t>6</a:t>
            </a:r>
            <a:r>
              <a:rPr lang="ja-JP" altLang="en-US" dirty="0">
                <a:latin typeface="Century" pitchFamily="18" charset="0"/>
                <a:ea typeface="ＭＳ 明朝" pitchFamily="17" charset="-128"/>
                <a:cs typeface="Times New Roman" pitchFamily="18" charset="0"/>
              </a:rPr>
              <a:t>）</a:t>
            </a:r>
            <a:endParaRPr lang="ja-JP" altLang="en-US" dirty="0"/>
          </a:p>
        </p:txBody>
      </p:sp>
      <p:sp>
        <p:nvSpPr>
          <p:cNvPr id="15" name="正方形/長方形 14"/>
          <p:cNvSpPr/>
          <p:nvPr/>
        </p:nvSpPr>
        <p:spPr>
          <a:xfrm>
            <a:off x="875737" y="2060848"/>
            <a:ext cx="4602542" cy="369332"/>
          </a:xfrm>
          <a:prstGeom prst="rect">
            <a:avLst/>
          </a:prstGeom>
        </p:spPr>
        <p:txBody>
          <a:bodyPr wrap="none">
            <a:spAutoFit/>
          </a:bodyPr>
          <a:lstStyle/>
          <a:p>
            <a:pPr lvl="0" indent="133350" eaLnBrk="0" fontAlgn="base" hangingPunct="0">
              <a:spcBef>
                <a:spcPct val="0"/>
              </a:spcBef>
              <a:spcAft>
                <a:spcPct val="0"/>
              </a:spcAft>
            </a:pPr>
            <a:r>
              <a:rPr lang="ja-JP" altLang="ja-JP" dirty="0">
                <a:latin typeface="Century" pitchFamily="18" charset="0"/>
                <a:ea typeface="ＭＳ 明朝" pitchFamily="17" charset="-128"/>
                <a:cs typeface="Times New Roman" pitchFamily="18" charset="0"/>
              </a:rPr>
              <a:t>【ケース（</a:t>
            </a:r>
            <a:r>
              <a:rPr lang="en-US" altLang="ja-JP" dirty="0">
                <a:latin typeface="Century" pitchFamily="18" charset="0"/>
                <a:ea typeface="ＭＳ 明朝" pitchFamily="17" charset="-128"/>
                <a:cs typeface="Times New Roman" pitchFamily="18" charset="0"/>
              </a:rPr>
              <a:t>1</a:t>
            </a:r>
            <a:r>
              <a:rPr lang="ja-JP" altLang="en-US" dirty="0">
                <a:latin typeface="Century" pitchFamily="18" charset="0"/>
                <a:ea typeface="ＭＳ 明朝" pitchFamily="17" charset="-128"/>
                <a:cs typeface="Times New Roman" pitchFamily="18" charset="0"/>
              </a:rPr>
              <a:t>）</a:t>
            </a:r>
            <a:r>
              <a:rPr lang="en-US" altLang="ja-JP" dirty="0">
                <a:latin typeface="Century" pitchFamily="18" charset="0"/>
                <a:ea typeface="ＭＳ 明朝" pitchFamily="17" charset="-128"/>
                <a:cs typeface="Times New Roman" pitchFamily="18" charset="0"/>
              </a:rPr>
              <a:t>】</a:t>
            </a:r>
            <a:r>
              <a:rPr lang="ja-JP" altLang="en-US" dirty="0">
                <a:latin typeface="Century" pitchFamily="18" charset="0"/>
                <a:ea typeface="ＭＳ 明朝" pitchFamily="17" charset="-128"/>
                <a:cs typeface="Times New Roman" pitchFamily="18" charset="0"/>
              </a:rPr>
              <a:t>相場観に自信がある場合</a:t>
            </a:r>
            <a:endParaRPr lang="ja-JP" altLang="en-US" dirty="0"/>
          </a:p>
        </p:txBody>
      </p:sp>
      <p:sp>
        <p:nvSpPr>
          <p:cNvPr id="16" name="正方形/長方形 15"/>
          <p:cNvSpPr/>
          <p:nvPr/>
        </p:nvSpPr>
        <p:spPr>
          <a:xfrm>
            <a:off x="1475656" y="3476406"/>
            <a:ext cx="2294218" cy="369332"/>
          </a:xfrm>
          <a:prstGeom prst="rect">
            <a:avLst/>
          </a:prstGeom>
        </p:spPr>
        <p:txBody>
          <a:bodyPr wrap="none">
            <a:spAutoFit/>
          </a:bodyPr>
          <a:lstStyle/>
          <a:p>
            <a:pPr lvl="0" indent="133350" fontAlgn="base">
              <a:spcBef>
                <a:spcPct val="0"/>
              </a:spcBef>
              <a:spcAft>
                <a:spcPct val="0"/>
              </a:spcAft>
            </a:pPr>
            <a:r>
              <a:rPr lang="ja-JP" altLang="en-US" dirty="0">
                <a:latin typeface="Century" pitchFamily="18" charset="0"/>
                <a:ea typeface="ＭＳ 明朝" pitchFamily="17" charset="-128"/>
                <a:cs typeface="Times New Roman" pitchFamily="18" charset="0"/>
              </a:rPr>
              <a:t>（</a:t>
            </a:r>
            <a:r>
              <a:rPr lang="en-US" altLang="ja-JP" dirty="0" smtClean="0">
                <a:latin typeface="Century" pitchFamily="18" charset="0"/>
                <a:ea typeface="ＭＳ 明朝" pitchFamily="17" charset="-128"/>
                <a:cs typeface="Times New Roman" pitchFamily="18" charset="0"/>
              </a:rPr>
              <a:t>5</a:t>
            </a:r>
            <a:r>
              <a:rPr lang="ja-JP" altLang="en-US" dirty="0" smtClean="0">
                <a:latin typeface="Century" pitchFamily="18" charset="0"/>
                <a:ea typeface="ＭＳ 明朝" pitchFamily="17" charset="-128"/>
                <a:cs typeface="Times New Roman" pitchFamily="18" charset="0"/>
              </a:rPr>
              <a:t>）式</a:t>
            </a:r>
            <a:r>
              <a:rPr lang="ja-JP" altLang="en-US" dirty="0">
                <a:latin typeface="Century" pitchFamily="18" charset="0"/>
                <a:ea typeface="ＭＳ 明朝" pitchFamily="17" charset="-128"/>
                <a:cs typeface="Times New Roman" pitchFamily="18" charset="0"/>
              </a:rPr>
              <a:t>で、誤差項</a:t>
            </a:r>
            <a:endParaRPr lang="ja-JP" altLang="en-US" dirty="0"/>
          </a:p>
        </p:txBody>
      </p:sp>
    </p:spTree>
    <p:extLst>
      <p:ext uri="{BB962C8B-B14F-4D97-AF65-F5344CB8AC3E}">
        <p14:creationId xmlns:p14="http://schemas.microsoft.com/office/powerpoint/2010/main" val="17796468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ja-JP" b="1" dirty="0" smtClean="0"/>
              <a:t>計算例</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28</a:t>
            </a:fld>
            <a:endParaRPr kumimoji="1" lang="ja-JP" altLang="en-US"/>
          </a:p>
        </p:txBody>
      </p:sp>
      <p:sp>
        <p:nvSpPr>
          <p:cNvPr id="6" name="正方形/長方形 5"/>
          <p:cNvSpPr/>
          <p:nvPr/>
        </p:nvSpPr>
        <p:spPr>
          <a:xfrm>
            <a:off x="395536" y="1628800"/>
            <a:ext cx="3889206" cy="369332"/>
          </a:xfrm>
          <a:prstGeom prst="rect">
            <a:avLst/>
          </a:prstGeom>
        </p:spPr>
        <p:txBody>
          <a:bodyPr wrap="none">
            <a:spAutoFit/>
          </a:bodyPr>
          <a:lstStyle/>
          <a:p>
            <a:r>
              <a:rPr lang="ja-JP" altLang="ja-JP" dirty="0"/>
              <a:t>【ケース（</a:t>
            </a:r>
            <a:r>
              <a:rPr lang="en-US" altLang="ja-JP" dirty="0"/>
              <a:t>1</a:t>
            </a:r>
            <a:r>
              <a:rPr lang="ja-JP" altLang="ja-JP" dirty="0"/>
              <a:t>）】相場観に自信がある場合</a:t>
            </a:r>
          </a:p>
        </p:txBody>
      </p:sp>
      <p:sp>
        <p:nvSpPr>
          <p:cNvPr id="7" name="正方形/長方形 6"/>
          <p:cNvSpPr/>
          <p:nvPr/>
        </p:nvSpPr>
        <p:spPr>
          <a:xfrm>
            <a:off x="395536" y="2132856"/>
            <a:ext cx="5742384" cy="369332"/>
          </a:xfrm>
          <a:prstGeom prst="rect">
            <a:avLst/>
          </a:prstGeom>
        </p:spPr>
        <p:txBody>
          <a:bodyPr wrap="square">
            <a:spAutoFit/>
          </a:bodyPr>
          <a:lstStyle/>
          <a:p>
            <a:r>
              <a:rPr lang="ja-JP" altLang="ja-JP" dirty="0"/>
              <a:t>　相場観に自信がある場合は、下記の最適化を行う。</a:t>
            </a:r>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9" name="オブジェクト 8"/>
          <p:cNvGraphicFramePr>
            <a:graphicFrameLocks noChangeAspect="1"/>
          </p:cNvGraphicFramePr>
          <p:nvPr>
            <p:extLst>
              <p:ext uri="{D42A27DB-BD31-4B8C-83A1-F6EECF244321}">
                <p14:modId xmlns:p14="http://schemas.microsoft.com/office/powerpoint/2010/main" val="102694981"/>
              </p:ext>
            </p:extLst>
          </p:nvPr>
        </p:nvGraphicFramePr>
        <p:xfrm>
          <a:off x="1247427" y="2708920"/>
          <a:ext cx="3131935" cy="369332"/>
        </p:xfrm>
        <a:graphic>
          <a:graphicData uri="http://schemas.openxmlformats.org/presentationml/2006/ole">
            <mc:AlternateContent xmlns:mc="http://schemas.openxmlformats.org/markup-compatibility/2006">
              <mc:Choice xmlns:v="urn:schemas-microsoft-com:vml" Requires="v">
                <p:oleObj spid="_x0000_s19504" name="数式" r:id="rId3" imgW="2019300" imgH="241300" progId="Equation.3">
                  <p:embed/>
                </p:oleObj>
              </mc:Choice>
              <mc:Fallback>
                <p:oleObj name="数式" r:id="rId3" imgW="20193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47427" y="2708920"/>
                        <a:ext cx="3131935" cy="369332"/>
                      </a:xfrm>
                      <a:prstGeom prst="rect">
                        <a:avLst/>
                      </a:prstGeom>
                      <a:noFill/>
                    </p:spPr>
                  </p:pic>
                </p:oleObj>
              </mc:Fallback>
            </mc:AlternateContent>
          </a:graphicData>
        </a:graphic>
      </p:graphicFrame>
      <p:sp>
        <p:nvSpPr>
          <p:cNvPr id="10" name="正方形/長方形 9"/>
          <p:cNvSpPr/>
          <p:nvPr/>
        </p:nvSpPr>
        <p:spPr>
          <a:xfrm>
            <a:off x="4716016" y="2708920"/>
            <a:ext cx="532518" cy="369332"/>
          </a:xfrm>
          <a:prstGeom prst="rect">
            <a:avLst/>
          </a:prstGeom>
        </p:spPr>
        <p:txBody>
          <a:bodyPr wrap="none">
            <a:spAutoFit/>
          </a:bodyPr>
          <a:lstStyle/>
          <a:p>
            <a:r>
              <a:rPr lang="ja-JP" altLang="ja-JP" dirty="0"/>
              <a:t>（</a:t>
            </a:r>
            <a:r>
              <a:rPr lang="en-US" altLang="ja-JP" dirty="0"/>
              <a:t>8</a:t>
            </a:r>
            <a:r>
              <a:rPr lang="ja-JP" altLang="ja-JP" dirty="0"/>
              <a:t>）</a:t>
            </a:r>
          </a:p>
        </p:txBody>
      </p:sp>
      <p:sp>
        <p:nvSpPr>
          <p:cNvPr id="11"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　</a:t>
            </a:r>
            <a:endPar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aphicFrame>
        <p:nvGraphicFramePr>
          <p:cNvPr id="12" name="オブジェクト 11"/>
          <p:cNvGraphicFramePr>
            <a:graphicFrameLocks noChangeAspect="1"/>
          </p:cNvGraphicFramePr>
          <p:nvPr>
            <p:extLst>
              <p:ext uri="{D42A27DB-BD31-4B8C-83A1-F6EECF244321}">
                <p14:modId xmlns:p14="http://schemas.microsoft.com/office/powerpoint/2010/main" val="1105554072"/>
              </p:ext>
            </p:extLst>
          </p:nvPr>
        </p:nvGraphicFramePr>
        <p:xfrm>
          <a:off x="1259633" y="3233648"/>
          <a:ext cx="2592288" cy="386085"/>
        </p:xfrm>
        <a:graphic>
          <a:graphicData uri="http://schemas.openxmlformats.org/presentationml/2006/ole">
            <mc:AlternateContent xmlns:mc="http://schemas.openxmlformats.org/markup-compatibility/2006">
              <mc:Choice xmlns:v="urn:schemas-microsoft-com:vml" Requires="v">
                <p:oleObj spid="_x0000_s19505" name="数式" r:id="rId5" imgW="1346200" imgH="203200" progId="Equation.3">
                  <p:embed/>
                </p:oleObj>
              </mc:Choice>
              <mc:Fallback>
                <p:oleObj name="数式" r:id="rId5" imgW="1346200" imgH="2032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59633" y="3233648"/>
                        <a:ext cx="2592288" cy="386085"/>
                      </a:xfrm>
                      <a:prstGeom prst="rect">
                        <a:avLst/>
                      </a:prstGeom>
                      <a:noFill/>
                    </p:spPr>
                  </p:pic>
                </p:oleObj>
              </mc:Fallback>
            </mc:AlternateContent>
          </a:graphicData>
        </a:graphic>
      </p:graphicFrame>
      <p:sp>
        <p:nvSpPr>
          <p:cNvPr id="13" name="Rectangle 6"/>
          <p:cNvSpPr>
            <a:spLocks noChangeArrowheads="1"/>
          </p:cNvSpPr>
          <p:nvPr/>
        </p:nvSpPr>
        <p:spPr bwMode="auto">
          <a:xfrm>
            <a:off x="0" y="2000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 name="正方形/長方形 13"/>
          <p:cNvSpPr/>
          <p:nvPr/>
        </p:nvSpPr>
        <p:spPr>
          <a:xfrm>
            <a:off x="4562128" y="3244334"/>
            <a:ext cx="686406" cy="369332"/>
          </a:xfrm>
          <a:prstGeom prst="rect">
            <a:avLst/>
          </a:prstGeom>
        </p:spPr>
        <p:txBody>
          <a:bodyPr wrap="none">
            <a:spAutoFit/>
          </a:bodyPr>
          <a:lstStyle/>
          <a:p>
            <a:r>
              <a:rPr lang="ja-JP" altLang="ja-JP" dirty="0"/>
              <a:t>　（</a:t>
            </a:r>
            <a:r>
              <a:rPr lang="en-US" altLang="ja-JP" dirty="0"/>
              <a:t>9</a:t>
            </a:r>
            <a:r>
              <a:rPr lang="ja-JP" altLang="ja-JP" dirty="0"/>
              <a:t>）</a:t>
            </a:r>
          </a:p>
        </p:txBody>
      </p:sp>
      <p:sp>
        <p:nvSpPr>
          <p:cNvPr id="15" name="正方形/長方形 14"/>
          <p:cNvSpPr/>
          <p:nvPr/>
        </p:nvSpPr>
        <p:spPr>
          <a:xfrm>
            <a:off x="611560" y="3620125"/>
            <a:ext cx="941283" cy="369332"/>
          </a:xfrm>
          <a:prstGeom prst="rect">
            <a:avLst/>
          </a:prstGeom>
        </p:spPr>
        <p:txBody>
          <a:bodyPr wrap="none">
            <a:spAutoFit/>
          </a:bodyPr>
          <a:lstStyle/>
          <a:p>
            <a:r>
              <a:rPr lang="ja-JP" altLang="ja-JP" dirty="0"/>
              <a:t>ただし、</a:t>
            </a:r>
          </a:p>
        </p:txBody>
      </p:sp>
      <p:sp>
        <p:nvSpPr>
          <p:cNvPr id="16"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7" name="オブジェクト 16"/>
          <p:cNvGraphicFramePr>
            <a:graphicFrameLocks noChangeAspect="1"/>
          </p:cNvGraphicFramePr>
          <p:nvPr>
            <p:extLst>
              <p:ext uri="{D42A27DB-BD31-4B8C-83A1-F6EECF244321}">
                <p14:modId xmlns:p14="http://schemas.microsoft.com/office/powerpoint/2010/main" val="3905930080"/>
              </p:ext>
            </p:extLst>
          </p:nvPr>
        </p:nvGraphicFramePr>
        <p:xfrm>
          <a:off x="1148030" y="4293096"/>
          <a:ext cx="1047706" cy="1516092"/>
        </p:xfrm>
        <a:graphic>
          <a:graphicData uri="http://schemas.openxmlformats.org/presentationml/2006/ole">
            <mc:AlternateContent xmlns:mc="http://schemas.openxmlformats.org/markup-compatibility/2006">
              <mc:Choice xmlns:v="urn:schemas-microsoft-com:vml" Requires="v">
                <p:oleObj spid="_x0000_s19506" name="数式" r:id="rId7" imgW="812447" imgH="1167893" progId="Equation.3">
                  <p:embed/>
                </p:oleObj>
              </mc:Choice>
              <mc:Fallback>
                <p:oleObj name="数式" r:id="rId7" imgW="812447" imgH="1167893"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48030" y="4293096"/>
                        <a:ext cx="1047706" cy="1516092"/>
                      </a:xfrm>
                      <a:prstGeom prst="rect">
                        <a:avLst/>
                      </a:prstGeom>
                      <a:noFill/>
                    </p:spPr>
                  </p:pic>
                </p:oleObj>
              </mc:Fallback>
            </mc:AlternateContent>
          </a:graphicData>
        </a:graphic>
      </p:graphicFrame>
      <p:sp>
        <p:nvSpPr>
          <p:cNvPr id="18"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9" name="オブジェクト 18"/>
          <p:cNvGraphicFramePr>
            <a:graphicFrameLocks noChangeAspect="1"/>
          </p:cNvGraphicFramePr>
          <p:nvPr>
            <p:extLst>
              <p:ext uri="{D42A27DB-BD31-4B8C-83A1-F6EECF244321}">
                <p14:modId xmlns:p14="http://schemas.microsoft.com/office/powerpoint/2010/main" val="2991980344"/>
              </p:ext>
            </p:extLst>
          </p:nvPr>
        </p:nvGraphicFramePr>
        <p:xfrm>
          <a:off x="2843808" y="4293095"/>
          <a:ext cx="792088" cy="1546457"/>
        </p:xfrm>
        <a:graphic>
          <a:graphicData uri="http://schemas.openxmlformats.org/presentationml/2006/ole">
            <mc:AlternateContent xmlns:mc="http://schemas.openxmlformats.org/markup-compatibility/2006">
              <mc:Choice xmlns:v="urn:schemas-microsoft-com:vml" Requires="v">
                <p:oleObj spid="_x0000_s19507" name="数式" r:id="rId9" imgW="596900" imgH="1168400" progId="Equation.3">
                  <p:embed/>
                </p:oleObj>
              </mc:Choice>
              <mc:Fallback>
                <p:oleObj name="数式" r:id="rId9" imgW="596900" imgH="1168400" progId="Equation.3">
                  <p:embed/>
                  <p:pic>
                    <p:nvPicPr>
                      <p:cNvPr id="0"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43808" y="4293095"/>
                        <a:ext cx="792088" cy="1546457"/>
                      </a:xfrm>
                      <a:prstGeom prst="rect">
                        <a:avLst/>
                      </a:prstGeom>
                      <a:noFill/>
                    </p:spPr>
                  </p:pic>
                </p:oleObj>
              </mc:Fallback>
            </mc:AlternateContent>
          </a:graphicData>
        </a:graphic>
      </p:graphicFrame>
      <p:sp>
        <p:nvSpPr>
          <p:cNvPr id="20"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21" name="オブジェクト 20"/>
          <p:cNvGraphicFramePr>
            <a:graphicFrameLocks noChangeAspect="1"/>
          </p:cNvGraphicFramePr>
          <p:nvPr>
            <p:extLst>
              <p:ext uri="{D42A27DB-BD31-4B8C-83A1-F6EECF244321}">
                <p14:modId xmlns:p14="http://schemas.microsoft.com/office/powerpoint/2010/main" val="3810685516"/>
              </p:ext>
            </p:extLst>
          </p:nvPr>
        </p:nvGraphicFramePr>
        <p:xfrm>
          <a:off x="4309295" y="4365104"/>
          <a:ext cx="2350937" cy="1546338"/>
        </p:xfrm>
        <a:graphic>
          <a:graphicData uri="http://schemas.openxmlformats.org/presentationml/2006/ole">
            <mc:AlternateContent xmlns:mc="http://schemas.openxmlformats.org/markup-compatibility/2006">
              <mc:Choice xmlns:v="urn:schemas-microsoft-com:vml" Requires="v">
                <p:oleObj spid="_x0000_s19508" name="数式" r:id="rId11" imgW="1778000" imgH="1168400" progId="Equation.3">
                  <p:embed/>
                </p:oleObj>
              </mc:Choice>
              <mc:Fallback>
                <p:oleObj name="数式" r:id="rId11" imgW="1778000" imgH="1168400" progId="Equation.3">
                  <p:embed/>
                  <p:pic>
                    <p:nvPicPr>
                      <p:cNvPr id="0" name="Object 1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309295" y="4365104"/>
                        <a:ext cx="2350937" cy="1546338"/>
                      </a:xfrm>
                      <a:prstGeom prst="rect">
                        <a:avLst/>
                      </a:prstGeom>
                      <a:noFill/>
                    </p:spPr>
                  </p:pic>
                </p:oleObj>
              </mc:Fallback>
            </mc:AlternateContent>
          </a:graphicData>
        </a:graphic>
      </p:graphicFrame>
    </p:spTree>
    <p:extLst>
      <p:ext uri="{BB962C8B-B14F-4D97-AF65-F5344CB8AC3E}">
        <p14:creationId xmlns:p14="http://schemas.microsoft.com/office/powerpoint/2010/main" val="28015147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計算例</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29</a:t>
            </a:fld>
            <a:endParaRPr kumimoji="1" lang="ja-JP" alt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2758914540"/>
              </p:ext>
            </p:extLst>
          </p:nvPr>
        </p:nvGraphicFramePr>
        <p:xfrm>
          <a:off x="611560" y="1988840"/>
          <a:ext cx="2376264" cy="1623780"/>
        </p:xfrm>
        <a:graphic>
          <a:graphicData uri="http://schemas.openxmlformats.org/presentationml/2006/ole">
            <mc:AlternateContent xmlns:mc="http://schemas.openxmlformats.org/markup-compatibility/2006">
              <mc:Choice xmlns:v="urn:schemas-microsoft-com:vml" Requires="v">
                <p:oleObj spid="_x0000_s20506" name="数式" r:id="rId3" imgW="1714500" imgH="1168400" progId="Equation.3">
                  <p:embed/>
                </p:oleObj>
              </mc:Choice>
              <mc:Fallback>
                <p:oleObj name="数式" r:id="rId3" imgW="1714500" imgH="11684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1988840"/>
                        <a:ext cx="2376264" cy="1623780"/>
                      </a:xfrm>
                      <a:prstGeom prst="rect">
                        <a:avLst/>
                      </a:prstGeom>
                      <a:noFill/>
                    </p:spPr>
                  </p:pic>
                </p:oleObj>
              </mc:Fallback>
            </mc:AlternateContent>
          </a:graphicData>
        </a:graphic>
      </p:graphicFrame>
      <p:sp>
        <p:nvSpPr>
          <p:cNvPr id="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2547473055"/>
              </p:ext>
            </p:extLst>
          </p:nvPr>
        </p:nvGraphicFramePr>
        <p:xfrm>
          <a:off x="3635896" y="1988840"/>
          <a:ext cx="936104" cy="1771397"/>
        </p:xfrm>
        <a:graphic>
          <a:graphicData uri="http://schemas.openxmlformats.org/presentationml/2006/ole">
            <mc:AlternateContent xmlns:mc="http://schemas.openxmlformats.org/markup-compatibility/2006">
              <mc:Choice xmlns:v="urn:schemas-microsoft-com:vml" Requires="v">
                <p:oleObj spid="_x0000_s20507" name="数式" r:id="rId5" imgW="622030" imgH="1167893" progId="Equation.3">
                  <p:embed/>
                </p:oleObj>
              </mc:Choice>
              <mc:Fallback>
                <p:oleObj name="数式" r:id="rId5" imgW="622030" imgH="1167893"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35896" y="1988840"/>
                        <a:ext cx="936104" cy="1771397"/>
                      </a:xfrm>
                      <a:prstGeom prst="rect">
                        <a:avLst/>
                      </a:prstGeom>
                      <a:noFill/>
                    </p:spPr>
                  </p:pic>
                </p:oleObj>
              </mc:Fallback>
            </mc:AlternateContent>
          </a:graphicData>
        </a:graphic>
      </p:graphicFrame>
      <p:sp>
        <p:nvSpPr>
          <p:cNvPr id="9" name="正方形/長方形 8"/>
          <p:cNvSpPr/>
          <p:nvPr/>
        </p:nvSpPr>
        <p:spPr>
          <a:xfrm>
            <a:off x="755576" y="3789040"/>
            <a:ext cx="5958408" cy="369332"/>
          </a:xfrm>
          <a:prstGeom prst="rect">
            <a:avLst/>
          </a:prstGeom>
        </p:spPr>
        <p:txBody>
          <a:bodyPr wrap="square">
            <a:spAutoFit/>
          </a:bodyPr>
          <a:lstStyle/>
          <a:p>
            <a:r>
              <a:rPr lang="ja-JP" altLang="ja-JP" dirty="0"/>
              <a:t>　（</a:t>
            </a:r>
            <a:r>
              <a:rPr lang="en-US" altLang="ja-JP" dirty="0"/>
              <a:t>8</a:t>
            </a:r>
            <a:r>
              <a:rPr lang="ja-JP" altLang="ja-JP" dirty="0"/>
              <a:t>）、（</a:t>
            </a:r>
            <a:r>
              <a:rPr lang="en-US" altLang="ja-JP" dirty="0"/>
              <a:t>9</a:t>
            </a:r>
            <a:r>
              <a:rPr lang="ja-JP" altLang="ja-JP" dirty="0"/>
              <a:t>）式を解くには、ラグランジュ乗数を使う。</a:t>
            </a:r>
          </a:p>
        </p:txBody>
      </p:sp>
      <p:sp>
        <p:nvSpPr>
          <p:cNvPr id="10"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　</a:t>
            </a:r>
            <a:endPar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aphicFrame>
        <p:nvGraphicFramePr>
          <p:cNvPr id="11" name="オブジェクト 10"/>
          <p:cNvGraphicFramePr>
            <a:graphicFrameLocks noChangeAspect="1"/>
          </p:cNvGraphicFramePr>
          <p:nvPr>
            <p:extLst>
              <p:ext uri="{D42A27DB-BD31-4B8C-83A1-F6EECF244321}">
                <p14:modId xmlns:p14="http://schemas.microsoft.com/office/powerpoint/2010/main" val="3753525547"/>
              </p:ext>
            </p:extLst>
          </p:nvPr>
        </p:nvGraphicFramePr>
        <p:xfrm>
          <a:off x="971600" y="4509120"/>
          <a:ext cx="4838938" cy="360040"/>
        </p:xfrm>
        <a:graphic>
          <a:graphicData uri="http://schemas.openxmlformats.org/presentationml/2006/ole">
            <mc:AlternateContent xmlns:mc="http://schemas.openxmlformats.org/markup-compatibility/2006">
              <mc:Choice xmlns:v="urn:schemas-microsoft-com:vml" Requires="v">
                <p:oleObj spid="_x0000_s20508" name="数式" r:id="rId7" imgW="3200400" imgH="241300" progId="Equation.3">
                  <p:embed/>
                </p:oleObj>
              </mc:Choice>
              <mc:Fallback>
                <p:oleObj name="数式" r:id="rId7" imgW="3200400" imgH="2413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1600" y="4509120"/>
                        <a:ext cx="4838938" cy="360040"/>
                      </a:xfrm>
                      <a:prstGeom prst="rect">
                        <a:avLst/>
                      </a:prstGeom>
                      <a:noFill/>
                    </p:spPr>
                  </p:pic>
                </p:oleObj>
              </mc:Fallback>
            </mc:AlternateContent>
          </a:graphicData>
        </a:graphic>
      </p:graphicFrame>
      <p:sp>
        <p:nvSpPr>
          <p:cNvPr id="12" name="Rectangle 7"/>
          <p:cNvSpPr>
            <a:spLocks noChangeArrowheads="1"/>
          </p:cNvSpPr>
          <p:nvPr/>
        </p:nvSpPr>
        <p:spPr bwMode="auto">
          <a:xfrm>
            <a:off x="0" y="238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 name="正方形/長方形 12"/>
          <p:cNvSpPr/>
          <p:nvPr/>
        </p:nvSpPr>
        <p:spPr>
          <a:xfrm>
            <a:off x="6228184" y="4509120"/>
            <a:ext cx="649537" cy="369332"/>
          </a:xfrm>
          <a:prstGeom prst="rect">
            <a:avLst/>
          </a:prstGeom>
        </p:spPr>
        <p:txBody>
          <a:bodyPr wrap="none">
            <a:spAutoFit/>
          </a:bodyPr>
          <a:lstStyle/>
          <a:p>
            <a:r>
              <a:rPr lang="ja-JP" altLang="ja-JP" dirty="0"/>
              <a:t>（</a:t>
            </a:r>
            <a:r>
              <a:rPr lang="en-US" altLang="ja-JP" dirty="0"/>
              <a:t>10</a:t>
            </a:r>
            <a:r>
              <a:rPr lang="ja-JP" altLang="ja-JP" dirty="0"/>
              <a:t>）</a:t>
            </a:r>
            <a:endParaRPr lang="ja-JP" altLang="en-US" dirty="0"/>
          </a:p>
        </p:txBody>
      </p:sp>
    </p:spTree>
    <p:extLst>
      <p:ext uri="{BB962C8B-B14F-4D97-AF65-F5344CB8AC3E}">
        <p14:creationId xmlns:p14="http://schemas.microsoft.com/office/powerpoint/2010/main" val="2035676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a:t>相場観の表し方</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3</a:t>
            </a:fld>
            <a:endParaRPr kumimoji="1" lang="ja-JP" altLang="en-US"/>
          </a:p>
        </p:txBody>
      </p:sp>
      <p:sp>
        <p:nvSpPr>
          <p:cNvPr id="3" name="コンテンツ プレースホルダー 2"/>
          <p:cNvSpPr>
            <a:spLocks noGrp="1"/>
          </p:cNvSpPr>
          <p:nvPr>
            <p:ph sz="quarter" idx="1"/>
          </p:nvPr>
        </p:nvSpPr>
        <p:spPr/>
        <p:txBody>
          <a:bodyPr>
            <a:normAutofit fontScale="77500" lnSpcReduction="20000"/>
          </a:bodyPr>
          <a:lstStyle/>
          <a:p>
            <a:r>
              <a:rPr lang="en-US" altLang="ja-JP" dirty="0"/>
              <a:t> </a:t>
            </a:r>
            <a:r>
              <a:rPr lang="ja-JP" altLang="ja-JP" dirty="0" smtClean="0"/>
              <a:t>【</a:t>
            </a:r>
            <a:r>
              <a:rPr lang="ja-JP" altLang="ja-JP" dirty="0"/>
              <a:t>ケース１】資産１の（無危険資産に対する）期待超過収益率は、３～</a:t>
            </a:r>
            <a:r>
              <a:rPr lang="ja-JP" altLang="ja-JP" dirty="0" smtClean="0"/>
              <a:t>７％</a:t>
            </a:r>
            <a:endParaRPr lang="en-US" altLang="ja-JP" dirty="0" smtClean="0"/>
          </a:p>
          <a:p>
            <a:pPr marL="0" indent="0">
              <a:buNone/>
            </a:pPr>
            <a:r>
              <a:rPr lang="en-US" altLang="ja-JP" dirty="0"/>
              <a:t> </a:t>
            </a:r>
            <a:r>
              <a:rPr lang="en-US" altLang="ja-JP" dirty="0" smtClean="0"/>
              <a:t>                  </a:t>
            </a:r>
            <a:r>
              <a:rPr lang="ja-JP" altLang="ja-JP" dirty="0" smtClean="0"/>
              <a:t>で</a:t>
            </a:r>
            <a:r>
              <a:rPr lang="ja-JP" altLang="ja-JP" dirty="0"/>
              <a:t>ある。</a:t>
            </a:r>
          </a:p>
          <a:p>
            <a:pPr marL="0" indent="0">
              <a:buNone/>
            </a:pPr>
            <a:r>
              <a:rPr lang="en-US" altLang="ja-JP" dirty="0" smtClean="0"/>
              <a:t>     </a:t>
            </a:r>
            <a:r>
              <a:rPr lang="ja-JP" altLang="ja-JP" dirty="0"/>
              <a:t>　　　　　　→資産１に対して、（絶対的に）強気の相場観を持っている。</a:t>
            </a:r>
          </a:p>
          <a:p>
            <a:pPr marL="0" indent="0">
              <a:buNone/>
            </a:pPr>
            <a:r>
              <a:rPr lang="en-US" altLang="ja-JP" dirty="0"/>
              <a:t> </a:t>
            </a:r>
            <a:endParaRPr lang="ja-JP" altLang="ja-JP" dirty="0"/>
          </a:p>
          <a:p>
            <a:r>
              <a:rPr lang="ja-JP" altLang="ja-JP" dirty="0"/>
              <a:t>【ケース２】資産２と資産３の（無危険資産に対する）期待超過収益率</a:t>
            </a:r>
            <a:r>
              <a:rPr lang="ja-JP" altLang="ja-JP" dirty="0" smtClean="0"/>
              <a:t>の</a:t>
            </a:r>
            <a:r>
              <a:rPr lang="en-US" altLang="ja-JP" dirty="0" smtClean="0"/>
              <a:t>  </a:t>
            </a:r>
          </a:p>
          <a:p>
            <a:pPr marL="0" indent="0">
              <a:buNone/>
            </a:pPr>
            <a:r>
              <a:rPr lang="en-US" altLang="ja-JP" dirty="0" smtClean="0"/>
              <a:t>                   </a:t>
            </a:r>
            <a:r>
              <a:rPr lang="ja-JP" altLang="ja-JP" dirty="0" smtClean="0"/>
              <a:t>差</a:t>
            </a:r>
            <a:r>
              <a:rPr lang="ja-JP" altLang="ja-JP" dirty="0"/>
              <a:t>は、１００</a:t>
            </a:r>
            <a:r>
              <a:rPr lang="en-US" altLang="ja-JP" dirty="0"/>
              <a:t>BP</a:t>
            </a:r>
            <a:r>
              <a:rPr lang="ja-JP" altLang="ja-JP" dirty="0"/>
              <a:t>と４０</a:t>
            </a:r>
            <a:r>
              <a:rPr lang="en-US" altLang="ja-JP" dirty="0"/>
              <a:t>BP</a:t>
            </a:r>
            <a:r>
              <a:rPr lang="ja-JP" altLang="ja-JP" dirty="0"/>
              <a:t>の間である。</a:t>
            </a:r>
          </a:p>
          <a:p>
            <a:pPr marL="0" indent="0">
              <a:buNone/>
            </a:pPr>
            <a:r>
              <a:rPr lang="en-US" altLang="ja-JP" dirty="0" smtClean="0"/>
              <a:t>    </a:t>
            </a:r>
            <a:r>
              <a:rPr lang="ja-JP" altLang="ja-JP" dirty="0"/>
              <a:t>　　　　　　→資産２に対して、資産３よりも強気の相場観を持っている。</a:t>
            </a:r>
          </a:p>
          <a:p>
            <a:r>
              <a:rPr lang="en-US" altLang="ja-JP" dirty="0"/>
              <a:t> </a:t>
            </a:r>
            <a:endParaRPr lang="ja-JP" altLang="ja-JP" dirty="0"/>
          </a:p>
          <a:p>
            <a:r>
              <a:rPr lang="ja-JP" altLang="ja-JP" dirty="0"/>
              <a:t>【ケース３】資産４の（無危険資産に対する）期待超過収益率は</a:t>
            </a:r>
            <a:r>
              <a:rPr lang="ja-JP" altLang="ja-JP" dirty="0" smtClean="0"/>
              <a:t>、</a:t>
            </a:r>
            <a:endParaRPr lang="en-US" altLang="ja-JP" dirty="0" smtClean="0"/>
          </a:p>
          <a:p>
            <a:pPr marL="0" indent="0">
              <a:buNone/>
            </a:pPr>
            <a:r>
              <a:rPr lang="en-US" altLang="ja-JP" dirty="0"/>
              <a:t> </a:t>
            </a:r>
            <a:r>
              <a:rPr lang="en-US" altLang="ja-JP" dirty="0" smtClean="0"/>
              <a:t>                 </a:t>
            </a:r>
            <a:r>
              <a:rPr lang="ja-JP" altLang="ja-JP" dirty="0" smtClean="0"/>
              <a:t>マーケット</a:t>
            </a:r>
            <a:r>
              <a:rPr lang="ja-JP" altLang="ja-JP" dirty="0"/>
              <a:t>・</a:t>
            </a:r>
            <a:r>
              <a:rPr lang="ja-JP" altLang="ja-JP" dirty="0" smtClean="0"/>
              <a:t>ポートフォリオ（</a:t>
            </a:r>
            <a:r>
              <a:rPr lang="en-US" altLang="ja-JP" dirty="0"/>
              <a:t>TOPIX</a:t>
            </a:r>
            <a:r>
              <a:rPr lang="ja-JP" altLang="ja-JP" dirty="0"/>
              <a:t>）を２００</a:t>
            </a:r>
            <a:r>
              <a:rPr lang="en-US" altLang="ja-JP" dirty="0"/>
              <a:t>BP</a:t>
            </a:r>
            <a:r>
              <a:rPr lang="ja-JP" altLang="ja-JP" dirty="0"/>
              <a:t>～０</a:t>
            </a:r>
            <a:r>
              <a:rPr lang="en-US" altLang="ja-JP" dirty="0"/>
              <a:t>BP</a:t>
            </a:r>
            <a:r>
              <a:rPr lang="ja-JP" altLang="ja-JP" dirty="0"/>
              <a:t>上回る。</a:t>
            </a:r>
          </a:p>
          <a:p>
            <a:pPr marL="0" indent="0">
              <a:buNone/>
            </a:pPr>
            <a:r>
              <a:rPr lang="en-US" altLang="ja-JP" dirty="0" smtClean="0"/>
              <a:t>      </a:t>
            </a:r>
            <a:r>
              <a:rPr lang="ja-JP" altLang="ja-JP" dirty="0"/>
              <a:t>　　　　　</a:t>
            </a:r>
            <a:r>
              <a:rPr lang="ja-JP" altLang="ja-JP" dirty="0" smtClean="0"/>
              <a:t>→</a:t>
            </a:r>
            <a:r>
              <a:rPr lang="ja-JP" altLang="ja-JP" dirty="0"/>
              <a:t>資産４に対して、（インデックスに対して、相対的に）強気</a:t>
            </a:r>
            <a:r>
              <a:rPr lang="ja-JP" altLang="ja-JP" dirty="0" smtClean="0"/>
              <a:t>の</a:t>
            </a:r>
            <a:endParaRPr lang="en-US" altLang="ja-JP" dirty="0" smtClean="0"/>
          </a:p>
          <a:p>
            <a:pPr marL="0" indent="0">
              <a:buNone/>
            </a:pPr>
            <a:r>
              <a:rPr lang="en-US" altLang="ja-JP" dirty="0"/>
              <a:t> </a:t>
            </a:r>
            <a:r>
              <a:rPr lang="en-US" altLang="ja-JP" dirty="0" smtClean="0"/>
              <a:t>                   </a:t>
            </a:r>
            <a:r>
              <a:rPr lang="ja-JP" altLang="ja-JP" dirty="0" smtClean="0"/>
              <a:t>相場</a:t>
            </a:r>
            <a:r>
              <a:rPr lang="ja-JP" altLang="ja-JP" dirty="0"/>
              <a:t>観を持っている。</a:t>
            </a:r>
          </a:p>
          <a:p>
            <a:endParaRPr lang="ja-JP" altLang="ja-JP" dirty="0"/>
          </a:p>
          <a:p>
            <a:endParaRPr kumimoji="1" lang="ja-JP" altLang="en-US" dirty="0"/>
          </a:p>
        </p:txBody>
      </p:sp>
    </p:spTree>
    <p:extLst>
      <p:ext uri="{BB962C8B-B14F-4D97-AF65-F5344CB8AC3E}">
        <p14:creationId xmlns:p14="http://schemas.microsoft.com/office/powerpoint/2010/main" val="11802391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計算例</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30</a:t>
            </a:fld>
            <a:endParaRPr kumimoji="1" lang="ja-JP" altLang="en-US"/>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2957510850"/>
              </p:ext>
            </p:extLst>
          </p:nvPr>
        </p:nvGraphicFramePr>
        <p:xfrm>
          <a:off x="4089635" y="2320509"/>
          <a:ext cx="461031" cy="302963"/>
        </p:xfrm>
        <a:graphic>
          <a:graphicData uri="http://schemas.openxmlformats.org/presentationml/2006/ole">
            <mc:AlternateContent xmlns:mc="http://schemas.openxmlformats.org/markup-compatibility/2006">
              <mc:Choice xmlns:v="urn:schemas-microsoft-com:vml" Requires="v">
                <p:oleObj spid="_x0000_s21538" name="数式" r:id="rId3" imgW="330057" imgH="215806" progId="Equation.3">
                  <p:embed/>
                </p:oleObj>
              </mc:Choice>
              <mc:Fallback>
                <p:oleObj name="数式" r:id="rId3" imgW="330057" imgH="215806"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89635" y="2320509"/>
                        <a:ext cx="461031" cy="302963"/>
                      </a:xfrm>
                      <a:prstGeom prst="rect">
                        <a:avLst/>
                      </a:prstGeom>
                      <a:noFill/>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4038101068"/>
              </p:ext>
            </p:extLst>
          </p:nvPr>
        </p:nvGraphicFramePr>
        <p:xfrm>
          <a:off x="4984551" y="2302714"/>
          <a:ext cx="327025" cy="349250"/>
        </p:xfrm>
        <a:graphic>
          <a:graphicData uri="http://schemas.openxmlformats.org/presentationml/2006/ole">
            <mc:AlternateContent xmlns:mc="http://schemas.openxmlformats.org/markup-compatibility/2006">
              <mc:Choice xmlns:v="urn:schemas-microsoft-com:vml" Requires="v">
                <p:oleObj spid="_x0000_s21539" name="数式" r:id="rId5" imgW="164880" imgH="164880" progId="Equation.3">
                  <p:embed/>
                </p:oleObj>
              </mc:Choice>
              <mc:Fallback>
                <p:oleObj name="数式" r:id="rId5" imgW="164880" imgH="164880" progId="Equation.3">
                  <p:embed/>
                  <p:pic>
                    <p:nvPicPr>
                      <p:cNvPr id="0" name="Object 1"/>
                      <p:cNvPicPr>
                        <a:picLocks noChangeAspect="1" noChangeArrowheads="1"/>
                      </p:cNvPicPr>
                      <p:nvPr/>
                    </p:nvPicPr>
                    <p:blipFill>
                      <a:blip r:embed="rId6"/>
                      <a:srcRect/>
                      <a:stretch>
                        <a:fillRect/>
                      </a:stretch>
                    </p:blipFill>
                    <p:spPr bwMode="auto">
                      <a:xfrm>
                        <a:off x="4984551" y="2302714"/>
                        <a:ext cx="327025" cy="349250"/>
                      </a:xfrm>
                      <a:prstGeom prst="rect">
                        <a:avLst/>
                      </a:prstGeom>
                      <a:noFill/>
                    </p:spPr>
                  </p:pic>
                </p:oleObj>
              </mc:Fallback>
            </mc:AlternateContent>
          </a:graphicData>
        </a:graphic>
      </p:graphicFrame>
      <p:sp>
        <p:nvSpPr>
          <p:cNvPr id="7" name="Rectangle 3"/>
          <p:cNvSpPr>
            <a:spLocks noChangeArrowheads="1"/>
          </p:cNvSpPr>
          <p:nvPr/>
        </p:nvSpPr>
        <p:spPr bwMode="auto">
          <a:xfrm>
            <a:off x="1043608" y="2302714"/>
            <a:ext cx="304602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　</a:t>
            </a:r>
            <a:r>
              <a:rPr kumimoji="1" lang="en-US"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M</a:t>
            </a:r>
            <a:r>
              <a:rPr kumimoji="1" lang="ja-JP" altLang="en-US" sz="16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の最小値を求めるために、</a:t>
            </a:r>
            <a:endParaRPr kumimoji="1" lang="ja-JP" altLang="en-US"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 name="Rectangle 5"/>
          <p:cNvSpPr>
            <a:spLocks noChangeArrowheads="1"/>
          </p:cNvSpPr>
          <p:nvPr/>
        </p:nvSpPr>
        <p:spPr bwMode="auto">
          <a:xfrm>
            <a:off x="5148064" y="2302714"/>
            <a:ext cx="240803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err="1" smtClean="0">
                <a:ln>
                  <a:noFill/>
                </a:ln>
                <a:solidFill>
                  <a:schemeClr val="tx1"/>
                </a:solidFill>
                <a:effectLst/>
                <a:latin typeface="ＭＳ 明朝" pitchFamily="17" charset="-128"/>
                <a:ea typeface="ＭＳ 明朝" pitchFamily="17" charset="-128"/>
                <a:cs typeface="Times New Roman" pitchFamily="18" charset="0"/>
              </a:rPr>
              <a:t>で偏</a:t>
            </a:r>
            <a:r>
              <a:rPr kumimoji="1" lang="ja-JP" altLang="en-US" sz="16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微分し、</a:t>
            </a:r>
            <a:r>
              <a:rPr kumimoji="1" lang="en-US"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0</a:t>
            </a:r>
            <a:r>
              <a:rPr kumimoji="1" lang="ja-JP" altLang="en-US" sz="1600" b="0" i="0" u="none" strike="noStrike" cap="none" normalizeH="0" baseline="0" dirty="0" smtClean="0">
                <a:ln>
                  <a:noFill/>
                </a:ln>
                <a:solidFill>
                  <a:schemeClr val="tx1"/>
                </a:solidFill>
                <a:effectLst/>
                <a:latin typeface="ＭＳ 明朝" pitchFamily="17" charset="-128"/>
                <a:ea typeface="ＭＳ 明朝" pitchFamily="17" charset="-128"/>
                <a:cs typeface="Times New Roman" pitchFamily="18" charset="0"/>
              </a:rPr>
              <a:t>と置く。</a:t>
            </a:r>
            <a:r>
              <a:rPr kumimoji="1" lang="ja-JP" altLang="en-US"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rPr>
              <a:t> </a:t>
            </a:r>
          </a:p>
        </p:txBody>
      </p:sp>
      <p:sp>
        <p:nvSpPr>
          <p:cNvPr id="10" name="正方形/長方形 9"/>
          <p:cNvSpPr/>
          <p:nvPr/>
        </p:nvSpPr>
        <p:spPr>
          <a:xfrm>
            <a:off x="4646951" y="2302714"/>
            <a:ext cx="360996" cy="369332"/>
          </a:xfrm>
          <a:prstGeom prst="rect">
            <a:avLst/>
          </a:prstGeom>
        </p:spPr>
        <p:txBody>
          <a:bodyPr wrap="none">
            <a:spAutoFit/>
          </a:bodyPr>
          <a:lstStyle/>
          <a:p>
            <a:r>
              <a:rPr lang="ja-JP" altLang="ja-JP" dirty="0"/>
              <a:t>と</a:t>
            </a:r>
            <a:endParaRPr lang="ja-JP" altLang="en-US" dirty="0"/>
          </a:p>
        </p:txBody>
      </p:sp>
      <p:sp>
        <p:nvSpPr>
          <p:cNvPr id="11"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2" name="オブジェクト 11"/>
          <p:cNvGraphicFramePr>
            <a:graphicFrameLocks noChangeAspect="1"/>
          </p:cNvGraphicFramePr>
          <p:nvPr>
            <p:extLst>
              <p:ext uri="{D42A27DB-BD31-4B8C-83A1-F6EECF244321}">
                <p14:modId xmlns:p14="http://schemas.microsoft.com/office/powerpoint/2010/main" val="993457223"/>
              </p:ext>
            </p:extLst>
          </p:nvPr>
        </p:nvGraphicFramePr>
        <p:xfrm>
          <a:off x="1547664" y="2996952"/>
          <a:ext cx="4487819" cy="836712"/>
        </p:xfrm>
        <a:graphic>
          <a:graphicData uri="http://schemas.openxmlformats.org/presentationml/2006/ole">
            <mc:AlternateContent xmlns:mc="http://schemas.openxmlformats.org/markup-compatibility/2006">
              <mc:Choice xmlns:v="urn:schemas-microsoft-com:vml" Requires="v">
                <p:oleObj spid="_x0000_s21540" name="数式" r:id="rId7" imgW="2247900" imgH="419100" progId="Equation.3">
                  <p:embed/>
                </p:oleObj>
              </mc:Choice>
              <mc:Fallback>
                <p:oleObj name="数式" r:id="rId7" imgW="2247900" imgH="41910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47664" y="2996952"/>
                        <a:ext cx="4487819" cy="836712"/>
                      </a:xfrm>
                      <a:prstGeom prst="rect">
                        <a:avLst/>
                      </a:prstGeom>
                      <a:noFill/>
                    </p:spPr>
                  </p:pic>
                </p:oleObj>
              </mc:Fallback>
            </mc:AlternateContent>
          </a:graphicData>
        </a:graphic>
      </p:graphicFrame>
      <p:sp>
        <p:nvSpPr>
          <p:cNvPr id="13"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4" name="オブジェクト 13"/>
          <p:cNvGraphicFramePr>
            <a:graphicFrameLocks noChangeAspect="1"/>
          </p:cNvGraphicFramePr>
          <p:nvPr>
            <p:extLst>
              <p:ext uri="{D42A27DB-BD31-4B8C-83A1-F6EECF244321}">
                <p14:modId xmlns:p14="http://schemas.microsoft.com/office/powerpoint/2010/main" val="3924929172"/>
              </p:ext>
            </p:extLst>
          </p:nvPr>
        </p:nvGraphicFramePr>
        <p:xfrm>
          <a:off x="1823670" y="4077072"/>
          <a:ext cx="2739817" cy="720080"/>
        </p:xfrm>
        <a:graphic>
          <a:graphicData uri="http://schemas.openxmlformats.org/presentationml/2006/ole">
            <mc:AlternateContent xmlns:mc="http://schemas.openxmlformats.org/markup-compatibility/2006">
              <mc:Choice xmlns:v="urn:schemas-microsoft-com:vml" Requires="v">
                <p:oleObj spid="_x0000_s21541" name="数式" r:id="rId9" imgW="1485900" imgH="393700" progId="Equation.3">
                  <p:embed/>
                </p:oleObj>
              </mc:Choice>
              <mc:Fallback>
                <p:oleObj name="数式" r:id="rId9" imgW="1485900" imgH="393700" progId="Equation.3">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23670" y="4077072"/>
                        <a:ext cx="2739817" cy="720080"/>
                      </a:xfrm>
                      <a:prstGeom prst="rect">
                        <a:avLst/>
                      </a:prstGeom>
                      <a:noFill/>
                    </p:spPr>
                  </p:pic>
                </p:oleObj>
              </mc:Fallback>
            </mc:AlternateContent>
          </a:graphicData>
        </a:graphic>
      </p:graphicFrame>
      <p:sp>
        <p:nvSpPr>
          <p:cNvPr id="15" name="正方形/長方形 14"/>
          <p:cNvSpPr/>
          <p:nvPr/>
        </p:nvSpPr>
        <p:spPr>
          <a:xfrm>
            <a:off x="6322100" y="3244334"/>
            <a:ext cx="649537" cy="369332"/>
          </a:xfrm>
          <a:prstGeom prst="rect">
            <a:avLst/>
          </a:prstGeom>
        </p:spPr>
        <p:txBody>
          <a:bodyPr wrap="none">
            <a:spAutoFit/>
          </a:bodyPr>
          <a:lstStyle/>
          <a:p>
            <a:r>
              <a:rPr lang="ja-JP" altLang="ja-JP" dirty="0"/>
              <a:t>（</a:t>
            </a:r>
            <a:r>
              <a:rPr lang="en-US" altLang="ja-JP" dirty="0"/>
              <a:t>11</a:t>
            </a:r>
            <a:r>
              <a:rPr lang="ja-JP" altLang="ja-JP" dirty="0"/>
              <a:t>）</a:t>
            </a:r>
            <a:endParaRPr lang="ja-JP" altLang="en-US" dirty="0"/>
          </a:p>
        </p:txBody>
      </p:sp>
      <p:sp>
        <p:nvSpPr>
          <p:cNvPr id="16" name="正方形/長方形 15"/>
          <p:cNvSpPr/>
          <p:nvPr/>
        </p:nvSpPr>
        <p:spPr>
          <a:xfrm>
            <a:off x="6322100" y="4221088"/>
            <a:ext cx="649537" cy="369332"/>
          </a:xfrm>
          <a:prstGeom prst="rect">
            <a:avLst/>
          </a:prstGeom>
        </p:spPr>
        <p:txBody>
          <a:bodyPr wrap="none">
            <a:spAutoFit/>
          </a:bodyPr>
          <a:lstStyle/>
          <a:p>
            <a:r>
              <a:rPr lang="ja-JP" altLang="ja-JP" dirty="0"/>
              <a:t>（</a:t>
            </a:r>
            <a:r>
              <a:rPr lang="en-US" altLang="ja-JP" dirty="0"/>
              <a:t>12</a:t>
            </a:r>
            <a:r>
              <a:rPr lang="ja-JP" altLang="ja-JP" dirty="0"/>
              <a:t>）</a:t>
            </a:r>
            <a:endParaRPr lang="ja-JP" altLang="en-US" dirty="0"/>
          </a:p>
        </p:txBody>
      </p:sp>
    </p:spTree>
    <p:extLst>
      <p:ext uri="{BB962C8B-B14F-4D97-AF65-F5344CB8AC3E}">
        <p14:creationId xmlns:p14="http://schemas.microsoft.com/office/powerpoint/2010/main" val="35933310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計算例</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31</a:t>
            </a:fld>
            <a:endParaRPr kumimoji="1" lang="ja-JP" altLang="en-US"/>
          </a:p>
        </p:txBody>
      </p:sp>
      <p:sp>
        <p:nvSpPr>
          <p:cNvPr id="5" name="正方形/長方形 4"/>
          <p:cNvSpPr/>
          <p:nvPr/>
        </p:nvSpPr>
        <p:spPr>
          <a:xfrm>
            <a:off x="755576" y="1273878"/>
            <a:ext cx="1404552" cy="369332"/>
          </a:xfrm>
          <a:prstGeom prst="rect">
            <a:avLst/>
          </a:prstGeom>
        </p:spPr>
        <p:txBody>
          <a:bodyPr wrap="none">
            <a:spAutoFit/>
          </a:bodyPr>
          <a:lstStyle/>
          <a:p>
            <a:r>
              <a:rPr lang="ja-JP" altLang="ja-JP" dirty="0"/>
              <a:t>（</a:t>
            </a:r>
            <a:r>
              <a:rPr lang="en-US" altLang="ja-JP" dirty="0"/>
              <a:t>11</a:t>
            </a:r>
            <a:r>
              <a:rPr lang="ja-JP" altLang="ja-JP" dirty="0"/>
              <a:t>）式より、</a:t>
            </a:r>
          </a:p>
        </p:txBody>
      </p:sp>
      <p:graphicFrame>
        <p:nvGraphicFramePr>
          <p:cNvPr id="6" name="オブジェクト 5"/>
          <p:cNvGraphicFramePr>
            <a:graphicFrameLocks noChangeAspect="1"/>
          </p:cNvGraphicFramePr>
          <p:nvPr/>
        </p:nvGraphicFramePr>
        <p:xfrm>
          <a:off x="0" y="457200"/>
          <a:ext cx="114300" cy="219075"/>
        </p:xfrm>
        <a:graphic>
          <a:graphicData uri="http://schemas.openxmlformats.org/presentationml/2006/ole">
            <mc:AlternateContent xmlns:mc="http://schemas.openxmlformats.org/markup-compatibility/2006">
              <mc:Choice xmlns:v="urn:schemas-microsoft-com:vml" Requires="v">
                <p:oleObj spid="_x0000_s22578" name="数式" r:id="rId3" imgW="114151" imgH="215619" progId="Equation.3">
                  <p:embed/>
                </p:oleObj>
              </mc:Choice>
              <mc:Fallback>
                <p:oleObj name="数式" r:id="rId3" imgW="114151" imgH="215619"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114300" cy="219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165307676"/>
              </p:ext>
            </p:extLst>
          </p:nvPr>
        </p:nvGraphicFramePr>
        <p:xfrm>
          <a:off x="1457852" y="1708352"/>
          <a:ext cx="2250052" cy="369651"/>
        </p:xfrm>
        <a:graphic>
          <a:graphicData uri="http://schemas.openxmlformats.org/presentationml/2006/ole">
            <mc:AlternateContent xmlns:mc="http://schemas.openxmlformats.org/markup-compatibility/2006">
              <mc:Choice xmlns:v="urn:schemas-microsoft-com:vml" Requires="v">
                <p:oleObj spid="_x0000_s22579" name="数式" r:id="rId5" imgW="1333500" imgH="215900" progId="Equation.3">
                  <p:embed/>
                </p:oleObj>
              </mc:Choice>
              <mc:Fallback>
                <p:oleObj name="数式" r:id="rId5" imgW="1333500" imgH="2159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57852" y="1708352"/>
                        <a:ext cx="2250052" cy="369651"/>
                      </a:xfrm>
                      <a:prstGeom prst="rect">
                        <a:avLst/>
                      </a:prstGeom>
                      <a:noFill/>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2933515087"/>
              </p:ext>
            </p:extLst>
          </p:nvPr>
        </p:nvGraphicFramePr>
        <p:xfrm>
          <a:off x="1459415" y="2178382"/>
          <a:ext cx="2320498" cy="389573"/>
        </p:xfrm>
        <a:graphic>
          <a:graphicData uri="http://schemas.openxmlformats.org/presentationml/2006/ole">
            <mc:AlternateContent xmlns:mc="http://schemas.openxmlformats.org/markup-compatibility/2006">
              <mc:Choice xmlns:v="urn:schemas-microsoft-com:vml" Requires="v">
                <p:oleObj spid="_x0000_s22580" name="数式" r:id="rId7" imgW="1307532" imgH="215806" progId="Equation.3">
                  <p:embed/>
                </p:oleObj>
              </mc:Choice>
              <mc:Fallback>
                <p:oleObj name="数式" r:id="rId7" imgW="1307532" imgH="215806" progId="Equation.3">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59415" y="2178382"/>
                        <a:ext cx="2320498" cy="389573"/>
                      </a:xfrm>
                      <a:prstGeom prst="rect">
                        <a:avLst/>
                      </a:prstGeom>
                      <a:noFill/>
                    </p:spPr>
                  </p:pic>
                </p:oleObj>
              </mc:Fallback>
            </mc:AlternateContent>
          </a:graphicData>
        </a:graphic>
      </p:graphicFrame>
      <p:graphicFrame>
        <p:nvGraphicFramePr>
          <p:cNvPr id="9" name="オブジェクト 8"/>
          <p:cNvGraphicFramePr>
            <a:graphicFrameLocks noChangeAspect="1"/>
          </p:cNvGraphicFramePr>
          <p:nvPr>
            <p:extLst>
              <p:ext uri="{D42A27DB-BD31-4B8C-83A1-F6EECF244321}">
                <p14:modId xmlns:p14="http://schemas.microsoft.com/office/powerpoint/2010/main" val="3771362898"/>
              </p:ext>
            </p:extLst>
          </p:nvPr>
        </p:nvGraphicFramePr>
        <p:xfrm>
          <a:off x="1457852" y="2564904"/>
          <a:ext cx="2324822" cy="381935"/>
        </p:xfrm>
        <a:graphic>
          <a:graphicData uri="http://schemas.openxmlformats.org/presentationml/2006/ole">
            <mc:AlternateContent xmlns:mc="http://schemas.openxmlformats.org/markup-compatibility/2006">
              <mc:Choice xmlns:v="urn:schemas-microsoft-com:vml" Requires="v">
                <p:oleObj spid="_x0000_s22581" name="数式" r:id="rId9" imgW="1333500" imgH="215900" progId="Equation.3">
                  <p:embed/>
                </p:oleObj>
              </mc:Choice>
              <mc:Fallback>
                <p:oleObj name="数式" r:id="rId9" imgW="1333500" imgH="215900" progId="Equation.3">
                  <p:embed/>
                  <p:pic>
                    <p:nvPicPr>
                      <p:cNvPr id="0" name="Object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57852" y="2564904"/>
                        <a:ext cx="2324822" cy="381935"/>
                      </a:xfrm>
                      <a:prstGeom prst="rect">
                        <a:avLst/>
                      </a:prstGeom>
                      <a:noFill/>
                    </p:spPr>
                  </p:pic>
                </p:oleObj>
              </mc:Fallback>
            </mc:AlternateContent>
          </a:graphicData>
        </a:graphic>
      </p:graphicFrame>
      <p:sp>
        <p:nvSpPr>
          <p:cNvPr id="10"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1" name="Rectangle 6"/>
          <p:cNvSpPr>
            <a:spLocks noChangeArrowheads="1"/>
          </p:cNvSpPr>
          <p:nvPr/>
        </p:nvSpPr>
        <p:spPr bwMode="auto">
          <a:xfrm>
            <a:off x="0" y="676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2" name="Rectangle 7"/>
          <p:cNvSpPr>
            <a:spLocks noChangeArrowheads="1"/>
          </p:cNvSpPr>
          <p:nvPr/>
        </p:nvSpPr>
        <p:spPr bwMode="auto">
          <a:xfrm>
            <a:off x="0" y="8953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 name="Rectangle 8"/>
          <p:cNvSpPr>
            <a:spLocks noChangeArrowheads="1"/>
          </p:cNvSpPr>
          <p:nvPr/>
        </p:nvSpPr>
        <p:spPr bwMode="auto">
          <a:xfrm>
            <a:off x="0" y="15716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　　　</a:t>
            </a:r>
            <a:endPar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 name="Rectangle 9"/>
          <p:cNvSpPr>
            <a:spLocks noChangeArrowheads="1"/>
          </p:cNvSpPr>
          <p:nvPr/>
        </p:nvSpPr>
        <p:spPr bwMode="auto">
          <a:xfrm>
            <a:off x="0" y="1790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明朝" pitchFamily="17" charset="-128"/>
                <a:ea typeface="ＭＳ 明朝" pitchFamily="17" charset="-128"/>
                <a:cs typeface="Times New Roman" pitchFamily="18" charset="0"/>
              </a:rPr>
              <a:t>　</a:t>
            </a:r>
            <a:r>
              <a:rPr kumimoji="1" lang="ja-JP" altLang="en-US" sz="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rPr>
              <a:t> </a:t>
            </a:r>
            <a:endPara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 name="正方形/長方形 14"/>
          <p:cNvSpPr/>
          <p:nvPr/>
        </p:nvSpPr>
        <p:spPr>
          <a:xfrm>
            <a:off x="5560339" y="2564904"/>
            <a:ext cx="957313" cy="369332"/>
          </a:xfrm>
          <a:prstGeom prst="rect">
            <a:avLst/>
          </a:prstGeom>
        </p:spPr>
        <p:txBody>
          <a:bodyPr wrap="none">
            <a:spAutoFit/>
          </a:bodyPr>
          <a:lstStyle/>
          <a:p>
            <a:r>
              <a:rPr lang="ja-JP" altLang="ja-JP" dirty="0"/>
              <a:t>　　（</a:t>
            </a:r>
            <a:r>
              <a:rPr lang="en-US" altLang="ja-JP" dirty="0"/>
              <a:t>13</a:t>
            </a:r>
            <a:r>
              <a:rPr lang="ja-JP" altLang="ja-JP" dirty="0"/>
              <a:t>）</a:t>
            </a:r>
          </a:p>
        </p:txBody>
      </p:sp>
      <p:sp>
        <p:nvSpPr>
          <p:cNvPr id="16" name="正方形/長方形 15"/>
          <p:cNvSpPr/>
          <p:nvPr/>
        </p:nvSpPr>
        <p:spPr>
          <a:xfrm>
            <a:off x="754195" y="2951851"/>
            <a:ext cx="3180679" cy="369332"/>
          </a:xfrm>
          <a:prstGeom prst="rect">
            <a:avLst/>
          </a:prstGeom>
        </p:spPr>
        <p:txBody>
          <a:bodyPr wrap="none">
            <a:spAutoFit/>
          </a:bodyPr>
          <a:lstStyle/>
          <a:p>
            <a:r>
              <a:rPr lang="ja-JP" altLang="ja-JP" dirty="0"/>
              <a:t>　（</a:t>
            </a:r>
            <a:r>
              <a:rPr lang="en-US" altLang="ja-JP" dirty="0"/>
              <a:t>12</a:t>
            </a:r>
            <a:r>
              <a:rPr lang="ja-JP" altLang="ja-JP" dirty="0"/>
              <a:t>）式を（</a:t>
            </a:r>
            <a:r>
              <a:rPr lang="en-US" altLang="ja-JP" dirty="0"/>
              <a:t>13</a:t>
            </a:r>
            <a:r>
              <a:rPr lang="ja-JP" altLang="ja-JP" dirty="0"/>
              <a:t>）式に代入する。</a:t>
            </a:r>
          </a:p>
        </p:txBody>
      </p:sp>
      <p:graphicFrame>
        <p:nvGraphicFramePr>
          <p:cNvPr id="17" name="オブジェクト 16"/>
          <p:cNvGraphicFramePr>
            <a:graphicFrameLocks noChangeAspect="1"/>
          </p:cNvGraphicFramePr>
          <p:nvPr>
            <p:extLst>
              <p:ext uri="{D42A27DB-BD31-4B8C-83A1-F6EECF244321}">
                <p14:modId xmlns:p14="http://schemas.microsoft.com/office/powerpoint/2010/main" val="3047248915"/>
              </p:ext>
            </p:extLst>
          </p:nvPr>
        </p:nvGraphicFramePr>
        <p:xfrm>
          <a:off x="1487004" y="3492926"/>
          <a:ext cx="2076884" cy="361881"/>
        </p:xfrm>
        <a:graphic>
          <a:graphicData uri="http://schemas.openxmlformats.org/presentationml/2006/ole">
            <mc:AlternateContent xmlns:mc="http://schemas.openxmlformats.org/markup-compatibility/2006">
              <mc:Choice xmlns:v="urn:schemas-microsoft-com:vml" Requires="v">
                <p:oleObj spid="_x0000_s22582" name="数式" r:id="rId11" imgW="1256755" imgH="215806" progId="Equation.3">
                  <p:embed/>
                </p:oleObj>
              </mc:Choice>
              <mc:Fallback>
                <p:oleObj name="数式" r:id="rId11" imgW="1256755" imgH="215806" progId="Equation.3">
                  <p:embed/>
                  <p:pic>
                    <p:nvPicPr>
                      <p:cNvPr id="0" name="Object 1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487004" y="3492926"/>
                        <a:ext cx="2076884" cy="361881"/>
                      </a:xfrm>
                      <a:prstGeom prst="rect">
                        <a:avLst/>
                      </a:prstGeom>
                      <a:noFill/>
                    </p:spPr>
                  </p:pic>
                </p:oleObj>
              </mc:Fallback>
            </mc:AlternateContent>
          </a:graphicData>
        </a:graphic>
      </p:graphicFrame>
      <p:graphicFrame>
        <p:nvGraphicFramePr>
          <p:cNvPr id="18" name="オブジェクト 17"/>
          <p:cNvGraphicFramePr>
            <a:graphicFrameLocks noChangeAspect="1"/>
          </p:cNvGraphicFramePr>
          <p:nvPr>
            <p:extLst>
              <p:ext uri="{D42A27DB-BD31-4B8C-83A1-F6EECF244321}">
                <p14:modId xmlns:p14="http://schemas.microsoft.com/office/powerpoint/2010/main" val="148662473"/>
              </p:ext>
            </p:extLst>
          </p:nvPr>
        </p:nvGraphicFramePr>
        <p:xfrm>
          <a:off x="1464813" y="4000144"/>
          <a:ext cx="2675139" cy="415394"/>
        </p:xfrm>
        <a:graphic>
          <a:graphicData uri="http://schemas.openxmlformats.org/presentationml/2006/ole">
            <mc:AlternateContent xmlns:mc="http://schemas.openxmlformats.org/markup-compatibility/2006">
              <mc:Choice xmlns:v="urn:schemas-microsoft-com:vml" Requires="v">
                <p:oleObj spid="_x0000_s22583" name="数式" r:id="rId13" imgW="1536700" imgH="241300" progId="Equation.3">
                  <p:embed/>
                </p:oleObj>
              </mc:Choice>
              <mc:Fallback>
                <p:oleObj name="数式" r:id="rId13" imgW="1536700" imgH="241300" progId="Equation.3">
                  <p:embed/>
                  <p:pic>
                    <p:nvPicPr>
                      <p:cNvPr id="0" name="Object 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464813" y="4000144"/>
                        <a:ext cx="2675139" cy="415394"/>
                      </a:xfrm>
                      <a:prstGeom prst="rect">
                        <a:avLst/>
                      </a:prstGeom>
                      <a:noFill/>
                    </p:spPr>
                  </p:pic>
                </p:oleObj>
              </mc:Fallback>
            </mc:AlternateContent>
          </a:graphicData>
        </a:graphic>
      </p:graphicFrame>
      <p:sp>
        <p:nvSpPr>
          <p:cNvPr id="19" name="Rectangle 1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0005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 name="Rectangle 13"/>
          <p:cNvSpPr>
            <a:spLocks noChangeArrowheads="1"/>
          </p:cNvSpPr>
          <p:nvPr/>
        </p:nvSpPr>
        <p:spPr bwMode="auto">
          <a:xfrm>
            <a:off x="0" y="6762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6670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 name="正方形/長方形 20"/>
          <p:cNvSpPr/>
          <p:nvPr/>
        </p:nvSpPr>
        <p:spPr>
          <a:xfrm>
            <a:off x="755576" y="4365104"/>
            <a:ext cx="7776864" cy="646331"/>
          </a:xfrm>
          <a:prstGeom prst="rect">
            <a:avLst/>
          </a:prstGeom>
        </p:spPr>
        <p:txBody>
          <a:bodyPr wrap="square">
            <a:spAutoFit/>
          </a:bodyPr>
          <a:lstStyle/>
          <a:p>
            <a:r>
              <a:rPr lang="ja-JP" altLang="ja-JP" dirty="0"/>
              <a:t>最終的に、下記が、相場観に自信がある場合の投資家の相場観を反映させた期待収益率になる。</a:t>
            </a:r>
          </a:p>
        </p:txBody>
      </p:sp>
      <p:sp>
        <p:nvSpPr>
          <p:cNvPr id="22" name="Rectangle 2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23" name="オブジェクト 22"/>
          <p:cNvGraphicFramePr>
            <a:graphicFrameLocks noChangeAspect="1"/>
          </p:cNvGraphicFramePr>
          <p:nvPr>
            <p:extLst>
              <p:ext uri="{D42A27DB-BD31-4B8C-83A1-F6EECF244321}">
                <p14:modId xmlns:p14="http://schemas.microsoft.com/office/powerpoint/2010/main" val="752983395"/>
              </p:ext>
            </p:extLst>
          </p:nvPr>
        </p:nvGraphicFramePr>
        <p:xfrm>
          <a:off x="1457851" y="5011435"/>
          <a:ext cx="4997249" cy="433789"/>
        </p:xfrm>
        <a:graphic>
          <a:graphicData uri="http://schemas.openxmlformats.org/presentationml/2006/ole">
            <mc:AlternateContent xmlns:mc="http://schemas.openxmlformats.org/markup-compatibility/2006">
              <mc:Choice xmlns:v="urn:schemas-microsoft-com:vml" Requires="v">
                <p:oleObj spid="_x0000_s22584" name="数式" r:id="rId15" imgW="2743200" imgH="241300" progId="Equation.3">
                  <p:embed/>
                </p:oleObj>
              </mc:Choice>
              <mc:Fallback>
                <p:oleObj name="数式" r:id="rId15" imgW="2743200" imgH="241300" progId="Equation.3">
                  <p:embed/>
                  <p:pic>
                    <p:nvPicPr>
                      <p:cNvPr id="0" name="Object 2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457851" y="5011435"/>
                        <a:ext cx="4997249" cy="433789"/>
                      </a:xfrm>
                      <a:prstGeom prst="rect">
                        <a:avLst/>
                      </a:prstGeom>
                      <a:noFill/>
                    </p:spPr>
                  </p:pic>
                </p:oleObj>
              </mc:Fallback>
            </mc:AlternateContent>
          </a:graphicData>
        </a:graphic>
      </p:graphicFrame>
    </p:spTree>
    <p:extLst>
      <p:ext uri="{BB962C8B-B14F-4D97-AF65-F5344CB8AC3E}">
        <p14:creationId xmlns:p14="http://schemas.microsoft.com/office/powerpoint/2010/main" val="25969675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計算例</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32</a:t>
            </a:fld>
            <a:endParaRPr kumimoji="1" lang="ja-JP" altLang="en-US"/>
          </a:p>
        </p:txBody>
      </p:sp>
      <p:sp>
        <p:nvSpPr>
          <p:cNvPr id="5" name="正方形/長方形 4"/>
          <p:cNvSpPr/>
          <p:nvPr/>
        </p:nvSpPr>
        <p:spPr>
          <a:xfrm>
            <a:off x="899592" y="1879791"/>
            <a:ext cx="6858000" cy="369332"/>
          </a:xfrm>
          <a:prstGeom prst="rect">
            <a:avLst/>
          </a:prstGeom>
        </p:spPr>
        <p:txBody>
          <a:bodyPr wrap="square">
            <a:spAutoFit/>
          </a:bodyPr>
          <a:lstStyle/>
          <a:p>
            <a:r>
              <a:rPr lang="en-US" altLang="ja-JP" dirty="0"/>
              <a:t> </a:t>
            </a:r>
            <a:r>
              <a:rPr lang="ja-JP" altLang="ja-JP" dirty="0" smtClean="0"/>
              <a:t>相場</a:t>
            </a:r>
            <a:r>
              <a:rPr lang="ja-JP" altLang="ja-JP" dirty="0"/>
              <a:t>観に自信がない場合は、下記のような定式化を行う。</a:t>
            </a:r>
          </a:p>
        </p:txBody>
      </p:sp>
      <p:sp>
        <p:nvSpPr>
          <p:cNvPr id="6" name="正方形/長方形 5"/>
          <p:cNvSpPr/>
          <p:nvPr/>
        </p:nvSpPr>
        <p:spPr>
          <a:xfrm>
            <a:off x="673176" y="1484784"/>
            <a:ext cx="3898824" cy="369332"/>
          </a:xfrm>
          <a:prstGeom prst="rect">
            <a:avLst/>
          </a:prstGeom>
        </p:spPr>
        <p:txBody>
          <a:bodyPr wrap="none">
            <a:spAutoFit/>
          </a:bodyPr>
          <a:lstStyle/>
          <a:p>
            <a:r>
              <a:rPr lang="ja-JP" altLang="ja-JP" dirty="0" smtClean="0"/>
              <a:t>【ケース（</a:t>
            </a:r>
            <a:r>
              <a:rPr lang="en-US" altLang="ja-JP" dirty="0" smtClean="0"/>
              <a:t>2</a:t>
            </a:r>
            <a:r>
              <a:rPr lang="ja-JP" altLang="ja-JP" dirty="0" smtClean="0"/>
              <a:t>）】相場観に自信がない場合</a:t>
            </a:r>
            <a:endParaRPr lang="ja-JP" altLang="ja-JP"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2661293651"/>
              </p:ext>
            </p:extLst>
          </p:nvPr>
        </p:nvGraphicFramePr>
        <p:xfrm>
          <a:off x="1403649" y="2492896"/>
          <a:ext cx="2160240" cy="756872"/>
        </p:xfrm>
        <a:graphic>
          <a:graphicData uri="http://schemas.openxmlformats.org/presentationml/2006/ole">
            <mc:AlternateContent xmlns:mc="http://schemas.openxmlformats.org/markup-compatibility/2006">
              <mc:Choice xmlns:v="urn:schemas-microsoft-com:vml" Requires="v">
                <p:oleObj spid="_x0000_s23571" name="数式" r:id="rId3" imgW="1308100" imgH="457200" progId="Equation.3">
                  <p:embed/>
                </p:oleObj>
              </mc:Choice>
              <mc:Fallback>
                <p:oleObj name="数式" r:id="rId3" imgW="1308100" imgH="4572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649" y="2492896"/>
                        <a:ext cx="2160240" cy="756872"/>
                      </a:xfrm>
                      <a:prstGeom prst="rect">
                        <a:avLst/>
                      </a:prstGeom>
                      <a:noFill/>
                    </p:spPr>
                  </p:pic>
                </p:oleObj>
              </mc:Fallback>
            </mc:AlternateContent>
          </a:graphicData>
        </a:graphic>
      </p:graphicFrame>
      <p:sp>
        <p:nvSpPr>
          <p:cNvPr id="9" name="正方形/長方形 8"/>
          <p:cNvSpPr/>
          <p:nvPr/>
        </p:nvSpPr>
        <p:spPr>
          <a:xfrm>
            <a:off x="673176" y="3347700"/>
            <a:ext cx="3095719" cy="369332"/>
          </a:xfrm>
          <a:prstGeom prst="rect">
            <a:avLst/>
          </a:prstGeom>
        </p:spPr>
        <p:txBody>
          <a:bodyPr wrap="none">
            <a:spAutoFit/>
          </a:bodyPr>
          <a:lstStyle/>
          <a:p>
            <a:r>
              <a:rPr lang="ja-JP" altLang="ja-JP" dirty="0"/>
              <a:t>誤差項は、下記のようになる。</a:t>
            </a:r>
          </a:p>
        </p:txBody>
      </p:sp>
      <p:sp>
        <p:nvSpPr>
          <p:cNvPr id="1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1" name="オブジェクト 10"/>
          <p:cNvGraphicFramePr>
            <a:graphicFrameLocks noChangeAspect="1"/>
          </p:cNvGraphicFramePr>
          <p:nvPr>
            <p:extLst>
              <p:ext uri="{D42A27DB-BD31-4B8C-83A1-F6EECF244321}">
                <p14:modId xmlns:p14="http://schemas.microsoft.com/office/powerpoint/2010/main" val="3986311028"/>
              </p:ext>
            </p:extLst>
          </p:nvPr>
        </p:nvGraphicFramePr>
        <p:xfrm>
          <a:off x="1454122" y="3728827"/>
          <a:ext cx="2219534" cy="852301"/>
        </p:xfrm>
        <a:graphic>
          <a:graphicData uri="http://schemas.openxmlformats.org/presentationml/2006/ole">
            <mc:AlternateContent xmlns:mc="http://schemas.openxmlformats.org/markup-compatibility/2006">
              <mc:Choice xmlns:v="urn:schemas-microsoft-com:vml" Requires="v">
                <p:oleObj spid="_x0000_s23572" name="数式" r:id="rId5" imgW="1193800" imgH="457200" progId="Equation.3">
                  <p:embed/>
                </p:oleObj>
              </mc:Choice>
              <mc:Fallback>
                <p:oleObj name="数式" r:id="rId5" imgW="1193800" imgH="4572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54122" y="3728827"/>
                        <a:ext cx="2219534" cy="852301"/>
                      </a:xfrm>
                      <a:prstGeom prst="rect">
                        <a:avLst/>
                      </a:prstGeom>
                      <a:noFill/>
                    </p:spPr>
                  </p:pic>
                </p:oleObj>
              </mc:Fallback>
            </mc:AlternateContent>
          </a:graphicData>
        </a:graphic>
      </p:graphicFrame>
      <p:sp>
        <p:nvSpPr>
          <p:cNvPr id="12" name="正方形/長方形 11"/>
          <p:cNvSpPr/>
          <p:nvPr/>
        </p:nvSpPr>
        <p:spPr>
          <a:xfrm>
            <a:off x="729571" y="5301208"/>
            <a:ext cx="338554" cy="369332"/>
          </a:xfrm>
          <a:prstGeom prst="rect">
            <a:avLst/>
          </a:prstGeom>
        </p:spPr>
        <p:txBody>
          <a:bodyPr wrap="none">
            <a:spAutoFit/>
          </a:bodyPr>
          <a:lstStyle/>
          <a:p>
            <a:r>
              <a:rPr lang="ja-JP" altLang="ja-JP" dirty="0"/>
              <a:t>　</a:t>
            </a:r>
          </a:p>
        </p:txBody>
      </p:sp>
      <p:sp>
        <p:nvSpPr>
          <p:cNvPr id="13" name="正方形/長方形 12"/>
          <p:cNvSpPr/>
          <p:nvPr/>
        </p:nvSpPr>
        <p:spPr>
          <a:xfrm>
            <a:off x="729571" y="4581128"/>
            <a:ext cx="941283" cy="369332"/>
          </a:xfrm>
          <a:prstGeom prst="rect">
            <a:avLst/>
          </a:prstGeom>
        </p:spPr>
        <p:txBody>
          <a:bodyPr wrap="none">
            <a:spAutoFit/>
          </a:bodyPr>
          <a:lstStyle/>
          <a:p>
            <a:r>
              <a:rPr lang="ja-JP" altLang="ja-JP" dirty="0" smtClean="0"/>
              <a:t>ただし、</a:t>
            </a:r>
            <a:endParaRPr lang="ja-JP" altLang="ja-JP" dirty="0"/>
          </a:p>
        </p:txBody>
      </p:sp>
      <p:graphicFrame>
        <p:nvGraphicFramePr>
          <p:cNvPr id="14" name="オブジェクト 13"/>
          <p:cNvGraphicFramePr>
            <a:graphicFrameLocks noChangeAspect="1"/>
          </p:cNvGraphicFramePr>
          <p:nvPr>
            <p:extLst>
              <p:ext uri="{D42A27DB-BD31-4B8C-83A1-F6EECF244321}">
                <p14:modId xmlns:p14="http://schemas.microsoft.com/office/powerpoint/2010/main" val="729476739"/>
              </p:ext>
            </p:extLst>
          </p:nvPr>
        </p:nvGraphicFramePr>
        <p:xfrm>
          <a:off x="1700145" y="4804559"/>
          <a:ext cx="2252314" cy="1504761"/>
        </p:xfrm>
        <a:graphic>
          <a:graphicData uri="http://schemas.openxmlformats.org/presentationml/2006/ole">
            <mc:AlternateContent xmlns:mc="http://schemas.openxmlformats.org/markup-compatibility/2006">
              <mc:Choice xmlns:v="urn:schemas-microsoft-com:vml" Requires="v">
                <p:oleObj spid="_x0000_s23573" name="数式" r:id="rId7" imgW="1752600" imgH="1168400" progId="Equation.3">
                  <p:embed/>
                </p:oleObj>
              </mc:Choice>
              <mc:Fallback>
                <p:oleObj name="数式" r:id="rId7" imgW="1752600" imgH="1168400" progId="Equation.3">
                  <p:embed/>
                  <p:pic>
                    <p:nvPicPr>
                      <p:cNvPr id="0" name="オブジェクト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00145" y="4804559"/>
                        <a:ext cx="2252314" cy="1504761"/>
                      </a:xfrm>
                      <a:prstGeom prst="rect">
                        <a:avLst/>
                      </a:prstGeom>
                      <a:noFill/>
                      <a:ln>
                        <a:noFill/>
                      </a:ln>
                    </p:spPr>
                  </p:pic>
                </p:oleObj>
              </mc:Fallback>
            </mc:AlternateContent>
          </a:graphicData>
        </a:graphic>
      </p:graphicFrame>
      <p:graphicFrame>
        <p:nvGraphicFramePr>
          <p:cNvPr id="15" name="オブジェクト 14"/>
          <p:cNvGraphicFramePr>
            <a:graphicFrameLocks noChangeAspect="1"/>
          </p:cNvGraphicFramePr>
          <p:nvPr>
            <p:extLst>
              <p:ext uri="{D42A27DB-BD31-4B8C-83A1-F6EECF244321}">
                <p14:modId xmlns:p14="http://schemas.microsoft.com/office/powerpoint/2010/main" val="9307139"/>
              </p:ext>
            </p:extLst>
          </p:nvPr>
        </p:nvGraphicFramePr>
        <p:xfrm>
          <a:off x="4860032" y="5128961"/>
          <a:ext cx="1800225" cy="358775"/>
        </p:xfrm>
        <a:graphic>
          <a:graphicData uri="http://schemas.openxmlformats.org/presentationml/2006/ole">
            <mc:AlternateContent xmlns:mc="http://schemas.openxmlformats.org/markup-compatibility/2006">
              <mc:Choice xmlns:v="urn:schemas-microsoft-com:vml" Requires="v">
                <p:oleObj spid="_x0000_s23574" name="数式" r:id="rId9" imgW="1091726" imgH="215806" progId="Equation.3">
                  <p:embed/>
                </p:oleObj>
              </mc:Choice>
              <mc:Fallback>
                <p:oleObj name="数式" r:id="rId9" imgW="1091726" imgH="215806" progId="Equation.3">
                  <p:embed/>
                  <p:pic>
                    <p:nvPicPr>
                      <p:cNvPr id="0" name="オブジェクト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60032" y="5128961"/>
                        <a:ext cx="1800225"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984657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計算例</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33</a:t>
            </a:fld>
            <a:endParaRPr kumimoji="1" lang="ja-JP" alt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0" name="正方形/長方形 9"/>
          <p:cNvSpPr/>
          <p:nvPr/>
        </p:nvSpPr>
        <p:spPr>
          <a:xfrm>
            <a:off x="683567" y="1268760"/>
            <a:ext cx="4161717" cy="369332"/>
          </a:xfrm>
          <a:prstGeom prst="rect">
            <a:avLst/>
          </a:prstGeom>
        </p:spPr>
        <p:txBody>
          <a:bodyPr wrap="none">
            <a:spAutoFit/>
          </a:bodyPr>
          <a:lstStyle/>
          <a:p>
            <a:r>
              <a:rPr lang="ja-JP" altLang="ja-JP" dirty="0"/>
              <a:t>　最小化するために、下記の設定を行う。</a:t>
            </a:r>
          </a:p>
        </p:txBody>
      </p:sp>
      <p:sp>
        <p:nvSpPr>
          <p:cNvPr id="11"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2" name="オブジェクト 11"/>
          <p:cNvGraphicFramePr>
            <a:graphicFrameLocks noChangeAspect="1"/>
          </p:cNvGraphicFramePr>
          <p:nvPr>
            <p:extLst>
              <p:ext uri="{D42A27DB-BD31-4B8C-83A1-F6EECF244321}">
                <p14:modId xmlns:p14="http://schemas.microsoft.com/office/powerpoint/2010/main" val="3309835012"/>
              </p:ext>
            </p:extLst>
          </p:nvPr>
        </p:nvGraphicFramePr>
        <p:xfrm>
          <a:off x="1547664" y="2060847"/>
          <a:ext cx="5040560" cy="3109857"/>
        </p:xfrm>
        <a:graphic>
          <a:graphicData uri="http://schemas.openxmlformats.org/presentationml/2006/ole">
            <mc:AlternateContent xmlns:mc="http://schemas.openxmlformats.org/markup-compatibility/2006">
              <mc:Choice xmlns:v="urn:schemas-microsoft-com:vml" Requires="v">
                <p:oleObj spid="_x0000_s24587" name="数式" r:id="rId3" imgW="3708400" imgH="2286000" progId="Equation.3">
                  <p:embed/>
                </p:oleObj>
              </mc:Choice>
              <mc:Fallback>
                <p:oleObj name="数式" r:id="rId3" imgW="3708400" imgH="2286000" progId="Equation.3">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664" y="2060847"/>
                        <a:ext cx="5040560" cy="3109857"/>
                      </a:xfrm>
                      <a:prstGeom prst="rect">
                        <a:avLst/>
                      </a:prstGeom>
                      <a:noFill/>
                    </p:spPr>
                  </p:pic>
                </p:oleObj>
              </mc:Fallback>
            </mc:AlternateContent>
          </a:graphicData>
        </a:graphic>
      </p:graphicFrame>
    </p:spTree>
    <p:extLst>
      <p:ext uri="{BB962C8B-B14F-4D97-AF65-F5344CB8AC3E}">
        <p14:creationId xmlns:p14="http://schemas.microsoft.com/office/powerpoint/2010/main" val="2443742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計算例</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34</a:t>
            </a:fld>
            <a:endParaRPr kumimoji="1" lang="ja-JP" altLang="en-US"/>
          </a:p>
        </p:txBody>
      </p:sp>
      <p:sp>
        <p:nvSpPr>
          <p:cNvPr id="5" name="正方形/長方形 4"/>
          <p:cNvSpPr/>
          <p:nvPr/>
        </p:nvSpPr>
        <p:spPr>
          <a:xfrm>
            <a:off x="611560" y="1475492"/>
            <a:ext cx="4541628" cy="369332"/>
          </a:xfrm>
          <a:prstGeom prst="rect">
            <a:avLst/>
          </a:prstGeom>
        </p:spPr>
        <p:txBody>
          <a:bodyPr wrap="none">
            <a:spAutoFit/>
          </a:bodyPr>
          <a:lstStyle/>
          <a:p>
            <a:r>
              <a:rPr lang="ja-JP" altLang="ja-JP" dirty="0"/>
              <a:t>　最小値を求めるために、下記のようにする。</a:t>
            </a:r>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563722303"/>
              </p:ext>
            </p:extLst>
          </p:nvPr>
        </p:nvGraphicFramePr>
        <p:xfrm>
          <a:off x="1489858" y="1844824"/>
          <a:ext cx="890281" cy="576064"/>
        </p:xfrm>
        <a:graphic>
          <a:graphicData uri="http://schemas.openxmlformats.org/presentationml/2006/ole">
            <mc:AlternateContent xmlns:mc="http://schemas.openxmlformats.org/markup-compatibility/2006">
              <mc:Choice xmlns:v="urn:schemas-microsoft-com:vml" Requires="v">
                <p:oleObj spid="_x0000_s26646" name="数式" r:id="rId3" imgW="647700" imgH="419100" progId="Equation.3">
                  <p:embed/>
                </p:oleObj>
              </mc:Choice>
              <mc:Fallback>
                <p:oleObj name="数式" r:id="rId3" imgW="647700" imgH="4191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9858" y="1844824"/>
                        <a:ext cx="890281" cy="576064"/>
                      </a:xfrm>
                      <a:prstGeom prst="rect">
                        <a:avLst/>
                      </a:prstGeom>
                      <a:noFill/>
                    </p:spPr>
                  </p:pic>
                </p:oleObj>
              </mc:Fallback>
            </mc:AlternateContent>
          </a:graphicData>
        </a:graphic>
      </p:graphicFrame>
      <p:sp>
        <p:nvSpPr>
          <p:cNvPr id="8" name="Rectangle 4"/>
          <p:cNvSpPr>
            <a:spLocks noChangeArrowheads="1"/>
          </p:cNvSpPr>
          <p:nvPr/>
        </p:nvSpPr>
        <p:spPr bwMode="auto">
          <a:xfrm>
            <a:off x="827584" y="2564904"/>
            <a:ext cx="264687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具体的には、下記を満たす</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aphicFrame>
        <p:nvGraphicFramePr>
          <p:cNvPr id="9" name="オブジェクト 8"/>
          <p:cNvGraphicFramePr>
            <a:graphicFrameLocks noChangeAspect="1"/>
          </p:cNvGraphicFramePr>
          <p:nvPr>
            <p:extLst>
              <p:ext uri="{D42A27DB-BD31-4B8C-83A1-F6EECF244321}">
                <p14:modId xmlns:p14="http://schemas.microsoft.com/office/powerpoint/2010/main" val="772180545"/>
              </p:ext>
            </p:extLst>
          </p:nvPr>
        </p:nvGraphicFramePr>
        <p:xfrm>
          <a:off x="3464529" y="2564974"/>
          <a:ext cx="529801" cy="338484"/>
        </p:xfrm>
        <a:graphic>
          <a:graphicData uri="http://schemas.openxmlformats.org/presentationml/2006/ole">
            <mc:AlternateContent xmlns:mc="http://schemas.openxmlformats.org/markup-compatibility/2006">
              <mc:Choice xmlns:v="urn:schemas-microsoft-com:vml" Requires="v">
                <p:oleObj spid="_x0000_s26647" name="数式" r:id="rId5" imgW="342603" imgH="215713" progId="Equation.3">
                  <p:embed/>
                </p:oleObj>
              </mc:Choice>
              <mc:Fallback>
                <p:oleObj name="数式" r:id="rId5" imgW="342603" imgH="215713"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64529" y="2564974"/>
                        <a:ext cx="529801" cy="338484"/>
                      </a:xfrm>
                      <a:prstGeom prst="rect">
                        <a:avLst/>
                      </a:prstGeom>
                      <a:noFill/>
                    </p:spPr>
                  </p:pic>
                </p:oleObj>
              </mc:Fallback>
            </mc:AlternateContent>
          </a:graphicData>
        </a:graphic>
      </p:graphicFrame>
      <p:sp>
        <p:nvSpPr>
          <p:cNvPr id="10" name="Rectangle 5"/>
          <p:cNvSpPr>
            <a:spLocks noChangeArrowheads="1"/>
          </p:cNvSpPr>
          <p:nvPr/>
        </p:nvSpPr>
        <p:spPr bwMode="auto">
          <a:xfrm>
            <a:off x="4069298" y="2564904"/>
            <a:ext cx="10054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をめる。</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2" name="オブジェクト 11"/>
          <p:cNvGraphicFramePr>
            <a:graphicFrameLocks noChangeAspect="1"/>
          </p:cNvGraphicFramePr>
          <p:nvPr>
            <p:extLst>
              <p:ext uri="{D42A27DB-BD31-4B8C-83A1-F6EECF244321}">
                <p14:modId xmlns:p14="http://schemas.microsoft.com/office/powerpoint/2010/main" val="1933551369"/>
              </p:ext>
            </p:extLst>
          </p:nvPr>
        </p:nvGraphicFramePr>
        <p:xfrm>
          <a:off x="1567604" y="2903458"/>
          <a:ext cx="5081310" cy="663435"/>
        </p:xfrm>
        <a:graphic>
          <a:graphicData uri="http://schemas.openxmlformats.org/presentationml/2006/ole">
            <mc:AlternateContent xmlns:mc="http://schemas.openxmlformats.org/markup-compatibility/2006">
              <mc:Choice xmlns:v="urn:schemas-microsoft-com:vml" Requires="v">
                <p:oleObj spid="_x0000_s26648" name="数式" r:id="rId7" imgW="3213100" imgH="419100" progId="Equation.3">
                  <p:embed/>
                </p:oleObj>
              </mc:Choice>
              <mc:Fallback>
                <p:oleObj name="数式" r:id="rId7" imgW="3213100" imgH="41910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67604" y="2903458"/>
                        <a:ext cx="5081310" cy="663435"/>
                      </a:xfrm>
                      <a:prstGeom prst="rect">
                        <a:avLst/>
                      </a:prstGeom>
                      <a:noFill/>
                    </p:spPr>
                  </p:pic>
                </p:oleObj>
              </mc:Fallback>
            </mc:AlternateContent>
          </a:graphicData>
        </a:graphic>
      </p:graphicFrame>
      <p:sp>
        <p:nvSpPr>
          <p:cNvPr id="13" name="正方形/長方形 12"/>
          <p:cNvSpPr/>
          <p:nvPr/>
        </p:nvSpPr>
        <p:spPr>
          <a:xfrm>
            <a:off x="699315" y="3573016"/>
            <a:ext cx="3187091" cy="369332"/>
          </a:xfrm>
          <a:prstGeom prst="rect">
            <a:avLst/>
          </a:prstGeom>
        </p:spPr>
        <p:txBody>
          <a:bodyPr wrap="none">
            <a:spAutoFit/>
          </a:bodyPr>
          <a:lstStyle/>
          <a:p>
            <a:r>
              <a:rPr lang="ja-JP" altLang="ja-JP" dirty="0"/>
              <a:t>したがって、以下のようになる。</a:t>
            </a:r>
          </a:p>
        </p:txBody>
      </p:sp>
      <p:sp>
        <p:nvSpPr>
          <p:cNvPr id="14"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5" name="オブジェクト 14"/>
          <p:cNvGraphicFramePr>
            <a:graphicFrameLocks noChangeAspect="1"/>
          </p:cNvGraphicFramePr>
          <p:nvPr>
            <p:extLst>
              <p:ext uri="{D42A27DB-BD31-4B8C-83A1-F6EECF244321}">
                <p14:modId xmlns:p14="http://schemas.microsoft.com/office/powerpoint/2010/main" val="2227609657"/>
              </p:ext>
            </p:extLst>
          </p:nvPr>
        </p:nvGraphicFramePr>
        <p:xfrm>
          <a:off x="1547663" y="4099110"/>
          <a:ext cx="4608513" cy="410010"/>
        </p:xfrm>
        <a:graphic>
          <a:graphicData uri="http://schemas.openxmlformats.org/presentationml/2006/ole">
            <mc:AlternateContent xmlns:mc="http://schemas.openxmlformats.org/markup-compatibility/2006">
              <mc:Choice xmlns:v="urn:schemas-microsoft-com:vml" Requires="v">
                <p:oleObj spid="_x0000_s26649" name="数式" r:id="rId9" imgW="2679700" imgH="241300" progId="Equation.3">
                  <p:embed/>
                </p:oleObj>
              </mc:Choice>
              <mc:Fallback>
                <p:oleObj name="数式" r:id="rId9" imgW="2679700" imgH="241300" progId="Equation.3">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47663" y="4099110"/>
                        <a:ext cx="4608513" cy="410010"/>
                      </a:xfrm>
                      <a:prstGeom prst="rect">
                        <a:avLst/>
                      </a:prstGeom>
                      <a:noFill/>
                    </p:spPr>
                  </p:pic>
                </p:oleObj>
              </mc:Fallback>
            </mc:AlternateContent>
          </a:graphicData>
        </a:graphic>
      </p:graphicFrame>
      <p:sp>
        <p:nvSpPr>
          <p:cNvPr id="16" name="正方形/長方形 15"/>
          <p:cNvSpPr/>
          <p:nvPr/>
        </p:nvSpPr>
        <p:spPr>
          <a:xfrm>
            <a:off x="640298" y="4509120"/>
            <a:ext cx="6858000" cy="646331"/>
          </a:xfrm>
          <a:prstGeom prst="rect">
            <a:avLst/>
          </a:prstGeom>
        </p:spPr>
        <p:txBody>
          <a:bodyPr wrap="square">
            <a:spAutoFit/>
          </a:bodyPr>
          <a:lstStyle/>
          <a:p>
            <a:r>
              <a:rPr lang="ja-JP" altLang="ja-JP" dirty="0"/>
              <a:t>最終的に、相場観に自信がない場合の投資家の相場観を反映させた期待収益率は、下記のようになる。</a:t>
            </a:r>
          </a:p>
        </p:txBody>
      </p:sp>
      <p:sp>
        <p:nvSpPr>
          <p:cNvPr id="17"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8" name="オブジェクト 17"/>
          <p:cNvGraphicFramePr>
            <a:graphicFrameLocks noChangeAspect="1"/>
          </p:cNvGraphicFramePr>
          <p:nvPr>
            <p:extLst>
              <p:ext uri="{D42A27DB-BD31-4B8C-83A1-F6EECF244321}">
                <p14:modId xmlns:p14="http://schemas.microsoft.com/office/powerpoint/2010/main" val="1063745587"/>
              </p:ext>
            </p:extLst>
          </p:nvPr>
        </p:nvGraphicFramePr>
        <p:xfrm>
          <a:off x="1491724" y="5316558"/>
          <a:ext cx="5096500" cy="488705"/>
        </p:xfrm>
        <a:graphic>
          <a:graphicData uri="http://schemas.openxmlformats.org/presentationml/2006/ole">
            <mc:AlternateContent xmlns:mc="http://schemas.openxmlformats.org/markup-compatibility/2006">
              <mc:Choice xmlns:v="urn:schemas-microsoft-com:vml" Requires="v">
                <p:oleObj spid="_x0000_s26650" name="数式" r:id="rId11" imgW="2781300" imgH="266700" progId="Equation.3">
                  <p:embed/>
                </p:oleObj>
              </mc:Choice>
              <mc:Fallback>
                <p:oleObj name="数式" r:id="rId11" imgW="2781300" imgH="266700" progId="Equation.3">
                  <p:embed/>
                  <p:pic>
                    <p:nvPicPr>
                      <p:cNvPr id="0" name="Object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491724" y="5316558"/>
                        <a:ext cx="5096500" cy="488705"/>
                      </a:xfrm>
                      <a:prstGeom prst="rect">
                        <a:avLst/>
                      </a:prstGeom>
                      <a:noFill/>
                    </p:spPr>
                  </p:pic>
                </p:oleObj>
              </mc:Fallback>
            </mc:AlternateContent>
          </a:graphicData>
        </a:graphic>
      </p:graphicFrame>
    </p:spTree>
    <p:extLst>
      <p:ext uri="{BB962C8B-B14F-4D97-AF65-F5344CB8AC3E}">
        <p14:creationId xmlns:p14="http://schemas.microsoft.com/office/powerpoint/2010/main" val="1751220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t>相場観の表し方</a:t>
            </a:r>
            <a:endParaRPr kumimoji="1" lang="ja-JP" altLang="en-US" dirty="0"/>
          </a:p>
        </p:txBody>
      </p:sp>
      <p:sp>
        <p:nvSpPr>
          <p:cNvPr id="12" name="スライド番号プレースホルダー 11"/>
          <p:cNvSpPr>
            <a:spLocks noGrp="1"/>
          </p:cNvSpPr>
          <p:nvPr>
            <p:ph type="sldNum" sz="quarter" idx="12"/>
          </p:nvPr>
        </p:nvSpPr>
        <p:spPr/>
        <p:txBody>
          <a:bodyPr/>
          <a:lstStyle/>
          <a:p>
            <a:fld id="{5203481B-61A1-4F38-9D9C-98D14EDD6723}" type="slidenum">
              <a:rPr kumimoji="1" lang="ja-JP" altLang="en-US" smtClean="0"/>
              <a:t>4</a:t>
            </a:fld>
            <a:endParaRPr kumimoji="1" lang="ja-JP"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2996952"/>
            <a:ext cx="4427238" cy="2664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utoShape 3"/>
          <p:cNvSpPr>
            <a:spLocks noChangeArrowheads="1"/>
          </p:cNvSpPr>
          <p:nvPr/>
        </p:nvSpPr>
        <p:spPr bwMode="auto">
          <a:xfrm>
            <a:off x="5251650" y="2492896"/>
            <a:ext cx="2128661" cy="1343397"/>
          </a:xfrm>
          <a:prstGeom prst="wedgeRectCallout">
            <a:avLst>
              <a:gd name="adj1" fmla="val -76472"/>
              <a:gd name="adj2" fmla="val 65889"/>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平均</a:t>
            </a:r>
            <a:r>
              <a:rPr kumimoji="1" lang="en-US" altLang="ja-JP" sz="24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a:t>
            </a:r>
            <a:r>
              <a:rPr kumimoji="1" lang="ja-JP" altLang="en-US" sz="24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２標準偏差に収まる確率は９５％</a:t>
            </a:r>
            <a:endParaRPr kumimoji="1" lang="ja-JP" altLang="ja-JP" sz="2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cxnSp>
        <p:nvCxnSpPr>
          <p:cNvPr id="7" name="直線コネクタ 6"/>
          <p:cNvCxnSpPr/>
          <p:nvPr/>
        </p:nvCxnSpPr>
        <p:spPr>
          <a:xfrm>
            <a:off x="4187721" y="4130305"/>
            <a:ext cx="0" cy="1008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4932040" y="4130305"/>
            <a:ext cx="0" cy="1008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4187721" y="4797152"/>
            <a:ext cx="770384"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2805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6" name="オブジェクト 15"/>
          <p:cNvGraphicFramePr>
            <a:graphicFrameLocks noChangeAspect="1"/>
          </p:cNvGraphicFramePr>
          <p:nvPr>
            <p:extLst>
              <p:ext uri="{D42A27DB-BD31-4B8C-83A1-F6EECF244321}">
                <p14:modId xmlns:p14="http://schemas.microsoft.com/office/powerpoint/2010/main" val="1765942327"/>
              </p:ext>
            </p:extLst>
          </p:nvPr>
        </p:nvGraphicFramePr>
        <p:xfrm>
          <a:off x="1662487" y="431729"/>
          <a:ext cx="4560963" cy="326798"/>
        </p:xfrm>
        <a:graphic>
          <a:graphicData uri="http://schemas.openxmlformats.org/presentationml/2006/ole">
            <mc:AlternateContent xmlns:mc="http://schemas.openxmlformats.org/markup-compatibility/2006">
              <mc:Choice xmlns:v="urn:schemas-microsoft-com:vml" Requires="v">
                <p:oleObj spid="_x0000_s2491" name="数式" r:id="rId3" imgW="3060700" imgH="215900" progId="Equation.3">
                  <p:embed/>
                </p:oleObj>
              </mc:Choice>
              <mc:Fallback>
                <p:oleObj name="数式" r:id="rId3" imgW="3060700" imgH="215900" progId="Equation.3">
                  <p:embed/>
                  <p:pic>
                    <p:nvPicPr>
                      <p:cNvPr id="0" name="Object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62487" y="431729"/>
                        <a:ext cx="4560963" cy="326798"/>
                      </a:xfrm>
                      <a:prstGeom prst="rect">
                        <a:avLst/>
                      </a:prstGeom>
                      <a:noFill/>
                    </p:spPr>
                  </p:pic>
                </p:oleObj>
              </mc:Fallback>
            </mc:AlternateContent>
          </a:graphicData>
        </a:graphic>
      </p:graphicFrame>
      <p:graphicFrame>
        <p:nvGraphicFramePr>
          <p:cNvPr id="17" name="オブジェクト 16"/>
          <p:cNvGraphicFramePr>
            <a:graphicFrameLocks noChangeAspect="1"/>
          </p:cNvGraphicFramePr>
          <p:nvPr>
            <p:extLst>
              <p:ext uri="{D42A27DB-BD31-4B8C-83A1-F6EECF244321}">
                <p14:modId xmlns:p14="http://schemas.microsoft.com/office/powerpoint/2010/main" val="602240465"/>
              </p:ext>
            </p:extLst>
          </p:nvPr>
        </p:nvGraphicFramePr>
        <p:xfrm>
          <a:off x="3923341" y="836712"/>
          <a:ext cx="600075" cy="390525"/>
        </p:xfrm>
        <a:graphic>
          <a:graphicData uri="http://schemas.openxmlformats.org/presentationml/2006/ole">
            <mc:AlternateContent xmlns:mc="http://schemas.openxmlformats.org/markup-compatibility/2006">
              <mc:Choice xmlns:v="urn:schemas-microsoft-com:vml" Requires="v">
                <p:oleObj spid="_x0000_s2492" name="数式" r:id="rId5" imgW="596641" imgH="393529" progId="Equation.3">
                  <p:embed/>
                </p:oleObj>
              </mc:Choice>
              <mc:Fallback>
                <p:oleObj name="数式" r:id="rId5" imgW="596641" imgH="393529" progId="Equation.3">
                  <p:embed/>
                  <p:pic>
                    <p:nvPicPr>
                      <p:cNvPr id="0" name="Object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23341" y="836712"/>
                        <a:ext cx="600075"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オブジェクト 17"/>
          <p:cNvGraphicFramePr>
            <a:graphicFrameLocks noChangeAspect="1"/>
          </p:cNvGraphicFramePr>
          <p:nvPr>
            <p:extLst>
              <p:ext uri="{D42A27DB-BD31-4B8C-83A1-F6EECF244321}">
                <p14:modId xmlns:p14="http://schemas.microsoft.com/office/powerpoint/2010/main" val="3864867132"/>
              </p:ext>
            </p:extLst>
          </p:nvPr>
        </p:nvGraphicFramePr>
        <p:xfrm>
          <a:off x="3984933" y="1340768"/>
          <a:ext cx="571500" cy="390525"/>
        </p:xfrm>
        <a:graphic>
          <a:graphicData uri="http://schemas.openxmlformats.org/presentationml/2006/ole">
            <mc:AlternateContent xmlns:mc="http://schemas.openxmlformats.org/markup-compatibility/2006">
              <mc:Choice xmlns:v="urn:schemas-microsoft-com:vml" Requires="v">
                <p:oleObj spid="_x0000_s2493" name="数式" r:id="rId7" imgW="571252" imgH="393529" progId="Equation.3">
                  <p:embed/>
                </p:oleObj>
              </mc:Choice>
              <mc:Fallback>
                <p:oleObj name="数式" r:id="rId7" imgW="571252" imgH="393529" progId="Equation.3">
                  <p:embed/>
                  <p:pic>
                    <p:nvPicPr>
                      <p:cNvPr id="0" name="Object 1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84933" y="1340768"/>
                        <a:ext cx="571500"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オブジェクト 18"/>
          <p:cNvGraphicFramePr>
            <a:graphicFrameLocks noChangeAspect="1"/>
          </p:cNvGraphicFramePr>
          <p:nvPr>
            <p:extLst>
              <p:ext uri="{D42A27DB-BD31-4B8C-83A1-F6EECF244321}">
                <p14:modId xmlns:p14="http://schemas.microsoft.com/office/powerpoint/2010/main" val="3291347338"/>
              </p:ext>
            </p:extLst>
          </p:nvPr>
        </p:nvGraphicFramePr>
        <p:xfrm>
          <a:off x="1600374" y="2462183"/>
          <a:ext cx="7035782" cy="360040"/>
        </p:xfrm>
        <a:graphic>
          <a:graphicData uri="http://schemas.openxmlformats.org/presentationml/2006/ole">
            <mc:AlternateContent xmlns:mc="http://schemas.openxmlformats.org/markup-compatibility/2006">
              <mc:Choice xmlns:v="urn:schemas-microsoft-com:vml" Requires="v">
                <p:oleObj spid="_x0000_s2494" name="数式" r:id="rId9" imgW="4470400" imgH="228600" progId="Equation.3">
                  <p:embed/>
                </p:oleObj>
              </mc:Choice>
              <mc:Fallback>
                <p:oleObj name="数式" r:id="rId9" imgW="4470400" imgH="228600" progId="Equation.3">
                  <p:embed/>
                  <p:pic>
                    <p:nvPicPr>
                      <p:cNvPr id="0" name="Object 1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00374" y="2462183"/>
                        <a:ext cx="7035782" cy="360040"/>
                      </a:xfrm>
                      <a:prstGeom prst="rect">
                        <a:avLst/>
                      </a:prstGeom>
                      <a:noFill/>
                    </p:spPr>
                  </p:pic>
                </p:oleObj>
              </mc:Fallback>
            </mc:AlternateContent>
          </a:graphicData>
        </a:graphic>
      </p:graphicFrame>
      <p:graphicFrame>
        <p:nvGraphicFramePr>
          <p:cNvPr id="20" name="オブジェクト 19"/>
          <p:cNvGraphicFramePr>
            <a:graphicFrameLocks noChangeAspect="1"/>
          </p:cNvGraphicFramePr>
          <p:nvPr>
            <p:extLst>
              <p:ext uri="{D42A27DB-BD31-4B8C-83A1-F6EECF244321}">
                <p14:modId xmlns:p14="http://schemas.microsoft.com/office/powerpoint/2010/main" val="2006727263"/>
              </p:ext>
            </p:extLst>
          </p:nvPr>
        </p:nvGraphicFramePr>
        <p:xfrm>
          <a:off x="4171950" y="2826116"/>
          <a:ext cx="800100" cy="390525"/>
        </p:xfrm>
        <a:graphic>
          <a:graphicData uri="http://schemas.openxmlformats.org/presentationml/2006/ole">
            <mc:AlternateContent xmlns:mc="http://schemas.openxmlformats.org/markup-compatibility/2006">
              <mc:Choice xmlns:v="urn:schemas-microsoft-com:vml" Requires="v">
                <p:oleObj spid="_x0000_s2495" name="数式" r:id="rId11" imgW="799753" imgH="393529" progId="Equation.3">
                  <p:embed/>
                </p:oleObj>
              </mc:Choice>
              <mc:Fallback>
                <p:oleObj name="数式" r:id="rId11" imgW="799753" imgH="393529" progId="Equation.3">
                  <p:embed/>
                  <p:pic>
                    <p:nvPicPr>
                      <p:cNvPr id="0" name="Object 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171950" y="2826116"/>
                        <a:ext cx="800100"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オブジェクト 20"/>
          <p:cNvGraphicFramePr>
            <a:graphicFrameLocks noChangeAspect="1"/>
          </p:cNvGraphicFramePr>
          <p:nvPr>
            <p:extLst>
              <p:ext uri="{D42A27DB-BD31-4B8C-83A1-F6EECF244321}">
                <p14:modId xmlns:p14="http://schemas.microsoft.com/office/powerpoint/2010/main" val="2316770373"/>
              </p:ext>
            </p:extLst>
          </p:nvPr>
        </p:nvGraphicFramePr>
        <p:xfrm>
          <a:off x="4133850" y="3385830"/>
          <a:ext cx="876300" cy="390525"/>
        </p:xfrm>
        <a:graphic>
          <a:graphicData uri="http://schemas.openxmlformats.org/presentationml/2006/ole">
            <mc:AlternateContent xmlns:mc="http://schemas.openxmlformats.org/markup-compatibility/2006">
              <mc:Choice xmlns:v="urn:schemas-microsoft-com:vml" Requires="v">
                <p:oleObj spid="_x0000_s2496" name="数式" r:id="rId13" imgW="875920" imgH="393529" progId="Equation.3">
                  <p:embed/>
                </p:oleObj>
              </mc:Choice>
              <mc:Fallback>
                <p:oleObj name="数式" r:id="rId13" imgW="875920" imgH="393529" progId="Equation.3">
                  <p:embed/>
                  <p:pic>
                    <p:nvPicPr>
                      <p:cNvPr id="0" name="Object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33850" y="3385830"/>
                        <a:ext cx="876300"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オブジェクト 21"/>
          <p:cNvGraphicFramePr>
            <a:graphicFrameLocks noChangeAspect="1"/>
          </p:cNvGraphicFramePr>
          <p:nvPr>
            <p:extLst>
              <p:ext uri="{D42A27DB-BD31-4B8C-83A1-F6EECF244321}">
                <p14:modId xmlns:p14="http://schemas.microsoft.com/office/powerpoint/2010/main" val="2949275266"/>
              </p:ext>
            </p:extLst>
          </p:nvPr>
        </p:nvGraphicFramePr>
        <p:xfrm>
          <a:off x="1979712" y="4409447"/>
          <a:ext cx="5970791" cy="315697"/>
        </p:xfrm>
        <a:graphic>
          <a:graphicData uri="http://schemas.openxmlformats.org/presentationml/2006/ole">
            <mc:AlternateContent xmlns:mc="http://schemas.openxmlformats.org/markup-compatibility/2006">
              <mc:Choice xmlns:v="urn:schemas-microsoft-com:vml" Requires="v">
                <p:oleObj spid="_x0000_s2497" name="数式" r:id="rId15" imgW="4140200" imgH="215900" progId="Equation.3">
                  <p:embed/>
                </p:oleObj>
              </mc:Choice>
              <mc:Fallback>
                <p:oleObj name="数式" r:id="rId15" imgW="4140200" imgH="215900" progId="Equation.3">
                  <p:embed/>
                  <p:pic>
                    <p:nvPicPr>
                      <p:cNvPr id="0" name="Object 1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979712" y="4409447"/>
                        <a:ext cx="5970791" cy="315697"/>
                      </a:xfrm>
                      <a:prstGeom prst="rect">
                        <a:avLst/>
                      </a:prstGeom>
                      <a:noFill/>
                    </p:spPr>
                  </p:pic>
                </p:oleObj>
              </mc:Fallback>
            </mc:AlternateContent>
          </a:graphicData>
        </a:graphic>
      </p:graphicFrame>
      <p:graphicFrame>
        <p:nvGraphicFramePr>
          <p:cNvPr id="23" name="オブジェクト 22"/>
          <p:cNvGraphicFramePr>
            <a:graphicFrameLocks noChangeAspect="1"/>
          </p:cNvGraphicFramePr>
          <p:nvPr>
            <p:extLst>
              <p:ext uri="{D42A27DB-BD31-4B8C-83A1-F6EECF244321}">
                <p14:modId xmlns:p14="http://schemas.microsoft.com/office/powerpoint/2010/main" val="1646259832"/>
              </p:ext>
            </p:extLst>
          </p:nvPr>
        </p:nvGraphicFramePr>
        <p:xfrm>
          <a:off x="4000500" y="4797152"/>
          <a:ext cx="571500" cy="390525"/>
        </p:xfrm>
        <a:graphic>
          <a:graphicData uri="http://schemas.openxmlformats.org/presentationml/2006/ole">
            <mc:AlternateContent xmlns:mc="http://schemas.openxmlformats.org/markup-compatibility/2006">
              <mc:Choice xmlns:v="urn:schemas-microsoft-com:vml" Requires="v">
                <p:oleObj spid="_x0000_s2498" name="数式" r:id="rId17" imgW="571252" imgH="393529" progId="Equation.3">
                  <p:embed/>
                </p:oleObj>
              </mc:Choice>
              <mc:Fallback>
                <p:oleObj name="数式" r:id="rId17" imgW="571252" imgH="393529" progId="Equation.3">
                  <p:embed/>
                  <p:pic>
                    <p:nvPicPr>
                      <p:cNvPr id="0" name="Object 1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000500" y="4797152"/>
                        <a:ext cx="571500"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 name="オブジェクト 23"/>
          <p:cNvGraphicFramePr>
            <a:graphicFrameLocks noChangeAspect="1"/>
          </p:cNvGraphicFramePr>
          <p:nvPr>
            <p:extLst>
              <p:ext uri="{D42A27DB-BD31-4B8C-83A1-F6EECF244321}">
                <p14:modId xmlns:p14="http://schemas.microsoft.com/office/powerpoint/2010/main" val="3705500434"/>
              </p:ext>
            </p:extLst>
          </p:nvPr>
        </p:nvGraphicFramePr>
        <p:xfrm>
          <a:off x="3971925" y="5301208"/>
          <a:ext cx="733425" cy="390525"/>
        </p:xfrm>
        <a:graphic>
          <a:graphicData uri="http://schemas.openxmlformats.org/presentationml/2006/ole">
            <mc:AlternateContent xmlns:mc="http://schemas.openxmlformats.org/markup-compatibility/2006">
              <mc:Choice xmlns:v="urn:schemas-microsoft-com:vml" Requires="v">
                <p:oleObj spid="_x0000_s2499" name="数式" r:id="rId19" imgW="736280" imgH="393529" progId="Equation.3">
                  <p:embed/>
                </p:oleObj>
              </mc:Choice>
              <mc:Fallback>
                <p:oleObj name="数式" r:id="rId19" imgW="736280" imgH="393529" progId="Equation.3">
                  <p:embed/>
                  <p:pic>
                    <p:nvPicPr>
                      <p:cNvPr id="0" name="Object 1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971925" y="5301208"/>
                        <a:ext cx="733425"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 name="Rectangle 20"/>
          <p:cNvSpPr>
            <a:spLocks noChangeArrowheads="1"/>
          </p:cNvSpPr>
          <p:nvPr/>
        </p:nvSpPr>
        <p:spPr bwMode="auto">
          <a:xfrm>
            <a:off x="92210" y="397877"/>
            <a:ext cx="141577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【ケース１】</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6" name="Rectangle 21"/>
          <p:cNvSpPr>
            <a:spLocks noChangeArrowheads="1"/>
          </p:cNvSpPr>
          <p:nvPr/>
        </p:nvSpPr>
        <p:spPr bwMode="auto">
          <a:xfrm>
            <a:off x="2837394" y="907108"/>
            <a:ext cx="93487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r>
              <a:rPr lang="ja-JP" altLang="en-US" sz="1600" dirty="0" smtClean="0">
                <a:latin typeface="Century" pitchFamily="18" charset="0"/>
                <a:ea typeface="ＭＳ 明朝" pitchFamily="17" charset="-128"/>
                <a:cs typeface="Times New Roman" pitchFamily="18" charset="0"/>
              </a:rPr>
              <a:t>平</a:t>
            </a: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均：</a:t>
            </a:r>
            <a:endParaRPr kumimoji="1" lang="ja-JP" altLang="ja-JP" sz="1600" b="0" i="0" u="none" strike="noStrike" cap="none" normalizeH="0" baseline="0" dirty="0" smtClean="0">
              <a:ln>
                <a:noFill/>
              </a:ln>
              <a:solidFill>
                <a:schemeClr val="tx1"/>
              </a:solidFill>
              <a:effectLst/>
            </a:endParaRPr>
          </a:p>
        </p:txBody>
      </p:sp>
      <p:sp>
        <p:nvSpPr>
          <p:cNvPr id="27" name="Rectangle 22"/>
          <p:cNvSpPr>
            <a:spLocks noChangeArrowheads="1"/>
          </p:cNvSpPr>
          <p:nvPr/>
        </p:nvSpPr>
        <p:spPr bwMode="auto">
          <a:xfrm>
            <a:off x="2802913" y="1438618"/>
            <a:ext cx="114005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標準差：</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8" name="Rectangle 23"/>
          <p:cNvSpPr>
            <a:spLocks noChangeArrowheads="1"/>
          </p:cNvSpPr>
          <p:nvPr/>
        </p:nvSpPr>
        <p:spPr bwMode="auto">
          <a:xfrm>
            <a:off x="200112" y="1898987"/>
            <a:ext cx="871264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a:t>
            </a: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正規分布を仮定すると、平均</a:t>
            </a:r>
            <a:r>
              <a:rPr kumimoji="1" lang="en-US"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a:t>
            </a:r>
            <a:r>
              <a:rPr kumimoji="1" lang="ja-JP" altLang="en-US"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２標準偏差になる確率が９５％であることを利用している。</a:t>
            </a:r>
            <a:endParaRPr kumimoji="1" lang="ja-JP" altLang="en-US"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9" name="Rectangle 24"/>
          <p:cNvSpPr>
            <a:spLocks noChangeArrowheads="1"/>
          </p:cNvSpPr>
          <p:nvPr/>
        </p:nvSpPr>
        <p:spPr bwMode="auto">
          <a:xfrm>
            <a:off x="2936462" y="2852102"/>
            <a:ext cx="80021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平均：</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0" name="Rectangle 25"/>
          <p:cNvSpPr>
            <a:spLocks noChangeArrowheads="1"/>
          </p:cNvSpPr>
          <p:nvPr/>
        </p:nvSpPr>
        <p:spPr bwMode="auto">
          <a:xfrm>
            <a:off x="2937566" y="3324982"/>
            <a:ext cx="10054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準偏差：</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1" name="Rectangle 26"/>
          <p:cNvSpPr>
            <a:spLocks noChangeArrowheads="1"/>
          </p:cNvSpPr>
          <p:nvPr/>
        </p:nvSpPr>
        <p:spPr bwMode="auto">
          <a:xfrm>
            <a:off x="323528" y="3776355"/>
            <a:ext cx="85972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正規分布を仮定すると、平均±２標準偏差になる確率が９５％であることを利用している。</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2" name="Rectangle 27"/>
          <p:cNvSpPr>
            <a:spLocks noChangeArrowheads="1"/>
          </p:cNvSpPr>
          <p:nvPr/>
        </p:nvSpPr>
        <p:spPr bwMode="auto">
          <a:xfrm>
            <a:off x="2931948" y="4678978"/>
            <a:ext cx="800219"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　</a:t>
            </a:r>
            <a:endParaRPr kumimoji="1" lang="ja-JP" altLang="ja-JP" sz="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平均：</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3" name="Rectangle 28"/>
          <p:cNvSpPr>
            <a:spLocks noChangeArrowheads="1"/>
          </p:cNvSpPr>
          <p:nvPr/>
        </p:nvSpPr>
        <p:spPr bwMode="auto">
          <a:xfrm>
            <a:off x="2843808" y="5399058"/>
            <a:ext cx="10054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標偏差：</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4" name="正方形/長方形 33"/>
          <p:cNvSpPr/>
          <p:nvPr/>
        </p:nvSpPr>
        <p:spPr>
          <a:xfrm>
            <a:off x="15266" y="4355812"/>
            <a:ext cx="1569660" cy="369332"/>
          </a:xfrm>
          <a:prstGeom prst="rect">
            <a:avLst/>
          </a:prstGeom>
        </p:spPr>
        <p:txBody>
          <a:bodyPr wrap="none">
            <a:spAutoFit/>
          </a:bodyPr>
          <a:lstStyle/>
          <a:p>
            <a:pPr lvl="0" eaLnBrk="0" fontAlgn="base" hangingPunct="0">
              <a:spcBef>
                <a:spcPct val="0"/>
              </a:spcBef>
              <a:spcAft>
                <a:spcPct val="0"/>
              </a:spcAft>
            </a:pPr>
            <a:r>
              <a:rPr lang="ja-JP" altLang="ja-JP" dirty="0">
                <a:latin typeface="Century" pitchFamily="18" charset="0"/>
                <a:ea typeface="ＭＳ 明朝" pitchFamily="17" charset="-128"/>
                <a:cs typeface="Times New Roman" pitchFamily="18" charset="0"/>
              </a:rPr>
              <a:t>【ケース３】</a:t>
            </a:r>
            <a:endParaRPr lang="ja-JP" altLang="ja-JP" dirty="0">
              <a:latin typeface="Arial" pitchFamily="34" charset="0"/>
              <a:ea typeface="ＭＳ Ｐゴシック" pitchFamily="50" charset="-128"/>
              <a:cs typeface="ＭＳ Ｐゴシック" pitchFamily="50" charset="-128"/>
            </a:endParaRPr>
          </a:p>
        </p:txBody>
      </p:sp>
      <p:sp>
        <p:nvSpPr>
          <p:cNvPr id="35" name="正方形/長方形 34"/>
          <p:cNvSpPr/>
          <p:nvPr/>
        </p:nvSpPr>
        <p:spPr>
          <a:xfrm>
            <a:off x="30714" y="2462183"/>
            <a:ext cx="1569660" cy="369332"/>
          </a:xfrm>
          <a:prstGeom prst="rect">
            <a:avLst/>
          </a:prstGeom>
        </p:spPr>
        <p:txBody>
          <a:bodyPr wrap="none">
            <a:spAutoFit/>
          </a:bodyPr>
          <a:lstStyle/>
          <a:p>
            <a:pPr lvl="0" eaLnBrk="0" fontAlgn="base" hangingPunct="0">
              <a:spcBef>
                <a:spcPct val="0"/>
              </a:spcBef>
              <a:spcAft>
                <a:spcPct val="0"/>
              </a:spcAft>
            </a:pPr>
            <a:r>
              <a:rPr lang="en-US" altLang="ja-JP" dirty="0">
                <a:latin typeface="Century" pitchFamily="18" charset="0"/>
                <a:ea typeface="ＭＳ 明朝" pitchFamily="17" charset="-128"/>
                <a:cs typeface="Times New Roman" pitchFamily="18" charset="0"/>
              </a:rPr>
              <a:t>【</a:t>
            </a:r>
            <a:r>
              <a:rPr lang="ja-JP" altLang="en-US" dirty="0">
                <a:latin typeface="Century" pitchFamily="18" charset="0"/>
                <a:ea typeface="ＭＳ 明朝" pitchFamily="17" charset="-128"/>
                <a:cs typeface="Times New Roman" pitchFamily="18" charset="0"/>
              </a:rPr>
              <a:t>ケース２</a:t>
            </a:r>
            <a:r>
              <a:rPr lang="en-US" altLang="ja-JP" dirty="0">
                <a:latin typeface="Century" pitchFamily="18" charset="0"/>
                <a:ea typeface="ＭＳ 明朝" pitchFamily="17" charset="-128"/>
                <a:cs typeface="Times New Roman" pitchFamily="18" charset="0"/>
              </a:rPr>
              <a:t>】</a:t>
            </a:r>
            <a:endParaRPr lang="en-US" altLang="ja-JP" dirty="0">
              <a:latin typeface="Arial" pitchFamily="34" charset="0"/>
              <a:ea typeface="ＭＳ Ｐゴシック" pitchFamily="50" charset="-128"/>
              <a:cs typeface="ＭＳ Ｐゴシック" pitchFamily="50" charset="-128"/>
            </a:endParaRPr>
          </a:p>
        </p:txBody>
      </p:sp>
      <p:sp>
        <p:nvSpPr>
          <p:cNvPr id="36" name="Rectangle 26"/>
          <p:cNvSpPr>
            <a:spLocks noChangeArrowheads="1"/>
          </p:cNvSpPr>
          <p:nvPr/>
        </p:nvSpPr>
        <p:spPr bwMode="auto">
          <a:xfrm>
            <a:off x="323527" y="6036677"/>
            <a:ext cx="859722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0"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rPr>
              <a:t>正規分布を仮定すると、平均±２標準偏差になる確率が９５％であることを利用している。</a:t>
            </a:r>
            <a:endParaRPr kumimoji="1" lang="ja-JP" altLang="ja-JP" sz="1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7" name="スライド番号プレースホルダー 36"/>
          <p:cNvSpPr>
            <a:spLocks noGrp="1"/>
          </p:cNvSpPr>
          <p:nvPr>
            <p:ph type="sldNum" sz="quarter" idx="12"/>
          </p:nvPr>
        </p:nvSpPr>
        <p:spPr/>
        <p:txBody>
          <a:bodyPr/>
          <a:lstStyle/>
          <a:p>
            <a:fld id="{5203481B-61A1-4F38-9D9C-98D14EDD6723}" type="slidenum">
              <a:rPr kumimoji="1" lang="ja-JP" altLang="en-US" smtClean="0"/>
              <a:t>5</a:t>
            </a:fld>
            <a:endParaRPr kumimoji="1" lang="ja-JP" altLang="en-US"/>
          </a:p>
        </p:txBody>
      </p:sp>
    </p:spTree>
    <p:extLst>
      <p:ext uri="{BB962C8B-B14F-4D97-AF65-F5344CB8AC3E}">
        <p14:creationId xmlns:p14="http://schemas.microsoft.com/office/powerpoint/2010/main" val="2731831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t>相場観の表し方</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6</a:t>
            </a:fld>
            <a:endParaRPr kumimoji="1" lang="ja-JP" altLang="en-US"/>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874324303"/>
              </p:ext>
            </p:extLst>
          </p:nvPr>
        </p:nvGraphicFramePr>
        <p:xfrm>
          <a:off x="1259632" y="2095500"/>
          <a:ext cx="6116158" cy="2251720"/>
        </p:xfrm>
        <a:graphic>
          <a:graphicData uri="http://schemas.openxmlformats.org/presentationml/2006/ole">
            <mc:AlternateContent xmlns:mc="http://schemas.openxmlformats.org/markup-compatibility/2006">
              <mc:Choice xmlns:v="urn:schemas-microsoft-com:vml" Requires="v">
                <p:oleObj spid="_x0000_s3211" name="数式" r:id="rId3" imgW="3822700" imgH="1397000" progId="Equation.3">
                  <p:embed/>
                </p:oleObj>
              </mc:Choice>
              <mc:Fallback>
                <p:oleObj name="数式" r:id="rId3" imgW="3822700" imgH="13970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9632" y="2095500"/>
                        <a:ext cx="6116158" cy="2251720"/>
                      </a:xfrm>
                      <a:prstGeom prst="rect">
                        <a:avLst/>
                      </a:prstGeom>
                      <a:noFill/>
                    </p:spPr>
                  </p:pic>
                </p:oleObj>
              </mc:Fallback>
            </mc:AlternateContent>
          </a:graphicData>
        </a:graphic>
      </p:graphicFrame>
      <p:graphicFrame>
        <p:nvGraphicFramePr>
          <p:cNvPr id="7" name="オブジェクト 6"/>
          <p:cNvGraphicFramePr>
            <a:graphicFrameLocks noChangeAspect="1"/>
          </p:cNvGraphicFramePr>
          <p:nvPr/>
        </p:nvGraphicFramePr>
        <p:xfrm>
          <a:off x="0" y="2324100"/>
          <a:ext cx="114300" cy="219075"/>
        </p:xfrm>
        <a:graphic>
          <a:graphicData uri="http://schemas.openxmlformats.org/presentationml/2006/ole">
            <mc:AlternateContent xmlns:mc="http://schemas.openxmlformats.org/markup-compatibility/2006">
              <mc:Choice xmlns:v="urn:schemas-microsoft-com:vml" Requires="v">
                <p:oleObj spid="_x0000_s3212" name="数式" r:id="rId5" imgW="114151" imgH="215619" progId="Equation.3">
                  <p:embed/>
                </p:oleObj>
              </mc:Choice>
              <mc:Fallback>
                <p:oleObj name="数式" r:id="rId5" imgW="114151" imgH="215619"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324100"/>
                        <a:ext cx="114300" cy="219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4261848484"/>
              </p:ext>
            </p:extLst>
          </p:nvPr>
        </p:nvGraphicFramePr>
        <p:xfrm>
          <a:off x="2699792" y="4581128"/>
          <a:ext cx="3043975" cy="1080120"/>
        </p:xfrm>
        <a:graphic>
          <a:graphicData uri="http://schemas.openxmlformats.org/presentationml/2006/ole">
            <mc:AlternateContent xmlns:mc="http://schemas.openxmlformats.org/markup-compatibility/2006">
              <mc:Choice xmlns:v="urn:schemas-microsoft-com:vml" Requires="v">
                <p:oleObj spid="_x0000_s3213" name="数式" r:id="rId7" imgW="2070100" imgH="736600" progId="Equation.3">
                  <p:embed/>
                </p:oleObj>
              </mc:Choice>
              <mc:Fallback>
                <p:oleObj name="数式" r:id="rId7" imgW="2070100" imgH="736600" progId="Equation.3">
                  <p:embed/>
                  <p:pic>
                    <p:nvPicPr>
                      <p:cNvPr id="0" name="Object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99792" y="4581128"/>
                        <a:ext cx="3043975" cy="1080120"/>
                      </a:xfrm>
                      <a:prstGeom prst="rect">
                        <a:avLst/>
                      </a:prstGeom>
                      <a:noFill/>
                    </p:spPr>
                  </p:pic>
                </p:oleObj>
              </mc:Fallback>
            </mc:AlternateContent>
          </a:graphicData>
        </a:graphic>
      </p:graphicFrame>
      <p:sp>
        <p:nvSpPr>
          <p:cNvPr id="9"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 name="Rectangle 5"/>
          <p:cNvSpPr>
            <a:spLocks noChangeArrowheads="1"/>
          </p:cNvSpPr>
          <p:nvPr/>
        </p:nvSpPr>
        <p:spPr bwMode="auto">
          <a:xfrm>
            <a:off x="0" y="18669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 name="Rectangle 6"/>
          <p:cNvSpPr>
            <a:spLocks noChangeArrowheads="1"/>
          </p:cNvSpPr>
          <p:nvPr/>
        </p:nvSpPr>
        <p:spPr bwMode="auto">
          <a:xfrm>
            <a:off x="0" y="2543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2" name="正方形/長方形 11"/>
          <p:cNvSpPr/>
          <p:nvPr/>
        </p:nvSpPr>
        <p:spPr>
          <a:xfrm>
            <a:off x="1043608" y="1543734"/>
            <a:ext cx="6480720" cy="369332"/>
          </a:xfrm>
          <a:prstGeom prst="rect">
            <a:avLst/>
          </a:prstGeom>
        </p:spPr>
        <p:txBody>
          <a:bodyPr wrap="square">
            <a:spAutoFit/>
          </a:bodyPr>
          <a:lstStyle/>
          <a:p>
            <a:r>
              <a:rPr lang="ja-JP" altLang="ja-JP" dirty="0"/>
              <a:t>上記の相場観に基づいて、モデルは、下記の計算を行う。</a:t>
            </a:r>
            <a:endParaRPr lang="ja-JP" altLang="en-US" dirty="0"/>
          </a:p>
        </p:txBody>
      </p:sp>
    </p:spTree>
    <p:extLst>
      <p:ext uri="{BB962C8B-B14F-4D97-AF65-F5344CB8AC3E}">
        <p14:creationId xmlns:p14="http://schemas.microsoft.com/office/powerpoint/2010/main" val="145800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t>相場観の表し方</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7</a:t>
            </a:fld>
            <a:endParaRPr kumimoji="1" lang="ja-JP" alt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025134"/>
            <a:ext cx="8316416" cy="2203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正方形/長方形 4"/>
          <p:cNvSpPr/>
          <p:nvPr/>
        </p:nvSpPr>
        <p:spPr>
          <a:xfrm>
            <a:off x="1043608" y="2204864"/>
            <a:ext cx="5958408" cy="369332"/>
          </a:xfrm>
          <a:prstGeom prst="rect">
            <a:avLst/>
          </a:prstGeom>
        </p:spPr>
        <p:txBody>
          <a:bodyPr wrap="square">
            <a:spAutoFit/>
          </a:bodyPr>
          <a:lstStyle/>
          <a:p>
            <a:r>
              <a:rPr lang="ja-JP" altLang="ja-JP" dirty="0"/>
              <a:t>実際には、短期金利を基準にして、超過収益率を算出する。</a:t>
            </a:r>
          </a:p>
        </p:txBody>
      </p:sp>
    </p:spTree>
    <p:extLst>
      <p:ext uri="{BB962C8B-B14F-4D97-AF65-F5344CB8AC3E}">
        <p14:creationId xmlns:p14="http://schemas.microsoft.com/office/powerpoint/2010/main" val="3520281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ja-JP" b="1" dirty="0"/>
              <a:t>【参考】　</a:t>
            </a:r>
            <a:r>
              <a:rPr lang="en-US" altLang="ja-JP" b="1" dirty="0"/>
              <a:t>BLM</a:t>
            </a:r>
            <a:r>
              <a:rPr lang="ja-JP" altLang="ja-JP" b="1" dirty="0"/>
              <a:t>の出力画面の</a:t>
            </a:r>
            <a:r>
              <a:rPr lang="ja-JP" altLang="ja-JP" b="1" dirty="0" smtClean="0"/>
              <a:t>説明</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8</a:t>
            </a:fld>
            <a:endParaRPr kumimoji="1" lang="ja-JP" altLang="en-US"/>
          </a:p>
        </p:txBody>
      </p:sp>
      <p:sp>
        <p:nvSpPr>
          <p:cNvPr id="3" name="コンテンツ プレースホルダー 2"/>
          <p:cNvSpPr>
            <a:spLocks noGrp="1"/>
          </p:cNvSpPr>
          <p:nvPr>
            <p:ph sz="quarter" idx="1"/>
          </p:nvPr>
        </p:nvSpPr>
        <p:spPr/>
        <p:txBody>
          <a:bodyPr/>
          <a:lstStyle/>
          <a:p>
            <a:r>
              <a:rPr lang="ja-JP" altLang="ja-JP" dirty="0"/>
              <a:t>【</a:t>
            </a:r>
            <a:r>
              <a:rPr lang="en-US" altLang="ja-JP" dirty="0"/>
              <a:t>BLM</a:t>
            </a:r>
            <a:r>
              <a:rPr lang="ja-JP" altLang="ja-JP" dirty="0"/>
              <a:t>出力画面】は、以下のことを表している</a:t>
            </a:r>
            <a:r>
              <a:rPr lang="ja-JP" altLang="ja-JP" dirty="0" smtClean="0"/>
              <a:t>。</a:t>
            </a:r>
            <a:r>
              <a:rPr lang="en-US" altLang="ja-JP" dirty="0"/>
              <a:t> </a:t>
            </a:r>
            <a:endParaRPr lang="ja-JP" altLang="ja-JP" dirty="0"/>
          </a:p>
          <a:p>
            <a:r>
              <a:rPr lang="ja-JP" altLang="ja-JP" dirty="0"/>
              <a:t>均衡期待収益率とリスク→ヒストリカルな値を自動計算</a:t>
            </a:r>
          </a:p>
          <a:p>
            <a:r>
              <a:rPr lang="ja-JP" altLang="ja-JP" dirty="0"/>
              <a:t>相関係数行列→ヒストリカルな値を自動計算</a:t>
            </a:r>
          </a:p>
          <a:p>
            <a:endParaRPr kumimoji="1" lang="ja-JP" altLang="en-US" dirty="0"/>
          </a:p>
        </p:txBody>
      </p:sp>
    </p:spTree>
    <p:extLst>
      <p:ext uri="{BB962C8B-B14F-4D97-AF65-F5344CB8AC3E}">
        <p14:creationId xmlns:p14="http://schemas.microsoft.com/office/powerpoint/2010/main" val="1707897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b="1" dirty="0" smtClean="0"/>
              <a:t>【参考】　</a:t>
            </a:r>
            <a:r>
              <a:rPr lang="en-US" altLang="ja-JP" b="1" dirty="0" smtClean="0"/>
              <a:t>BLM</a:t>
            </a:r>
            <a:r>
              <a:rPr lang="ja-JP" altLang="ja-JP" b="1" dirty="0" smtClean="0"/>
              <a:t>の出力画面の説明</a:t>
            </a:r>
            <a:endParaRPr kumimoji="1" lang="ja-JP" altLang="en-US" dirty="0"/>
          </a:p>
        </p:txBody>
      </p:sp>
      <p:sp>
        <p:nvSpPr>
          <p:cNvPr id="4" name="スライド番号プレースホルダー 3"/>
          <p:cNvSpPr>
            <a:spLocks noGrp="1"/>
          </p:cNvSpPr>
          <p:nvPr>
            <p:ph type="sldNum" sz="quarter" idx="12"/>
          </p:nvPr>
        </p:nvSpPr>
        <p:spPr/>
        <p:txBody>
          <a:bodyPr/>
          <a:lstStyle/>
          <a:p>
            <a:fld id="{5203481B-61A1-4F38-9D9C-98D14EDD6723}" type="slidenum">
              <a:rPr kumimoji="1" lang="ja-JP" altLang="en-US" smtClean="0"/>
              <a:t>9</a:t>
            </a:fld>
            <a:endParaRPr kumimoji="1" lang="ja-JP" alt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324" y="1916832"/>
            <a:ext cx="7160630" cy="3864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27620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93</TotalTime>
  <Words>1296</Words>
  <Application>Microsoft Office PowerPoint</Application>
  <PresentationFormat>画面に合わせる (4:3)</PresentationFormat>
  <Paragraphs>241</Paragraphs>
  <Slides>34</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34</vt:i4>
      </vt:variant>
    </vt:vector>
  </HeadingPairs>
  <TitlesOfParts>
    <vt:vector size="36" baseType="lpstr">
      <vt:lpstr>アース</vt:lpstr>
      <vt:lpstr>Microsoft 数式 3.0</vt:lpstr>
      <vt:lpstr>Black Litterman Modelによる最適化 </vt:lpstr>
      <vt:lpstr>相場観の表し方</vt:lpstr>
      <vt:lpstr>相場観の表し方</vt:lpstr>
      <vt:lpstr>相場観の表し方</vt:lpstr>
      <vt:lpstr>PowerPoint プレゼンテーション</vt:lpstr>
      <vt:lpstr>相場観の表し方</vt:lpstr>
      <vt:lpstr>相場観の表し方</vt:lpstr>
      <vt:lpstr>【参考】　BLMの出力画面の説明</vt:lpstr>
      <vt:lpstr>【参考】　BLMの出力画面の説明</vt:lpstr>
      <vt:lpstr>【参考】　BLMの出力画面の説明</vt:lpstr>
      <vt:lpstr>【参考】　BLMの出力画面の説明</vt:lpstr>
      <vt:lpstr>【参考】　BLMの出力画面の説明</vt:lpstr>
      <vt:lpstr>【参考】　BLMの出力画面の説明</vt:lpstr>
      <vt:lpstr>【参考】　BLMの出力画面の説明</vt:lpstr>
      <vt:lpstr>【参考】　BLMの出力画面の説明</vt:lpstr>
      <vt:lpstr>【参考】　BLMの出力画面の説明</vt:lpstr>
      <vt:lpstr>【参考】　BLMの出力画面の説明</vt:lpstr>
      <vt:lpstr>【参考】　BLMの出力画面の説明</vt:lpstr>
      <vt:lpstr>【参考】　BLMの出力画面の説明</vt:lpstr>
      <vt:lpstr>【参考】　BLMの出力画面の説明</vt:lpstr>
      <vt:lpstr>【参考】　BLMの出力画面の説明</vt:lpstr>
      <vt:lpstr>最適化計算とは</vt:lpstr>
      <vt:lpstr>最適化計算の実際</vt:lpstr>
      <vt:lpstr>最適化計算の実際</vt:lpstr>
      <vt:lpstr>最適化計算の実際</vt:lpstr>
      <vt:lpstr>最適化計算の実際</vt:lpstr>
      <vt:lpstr>最適化計算の実際</vt:lpstr>
      <vt:lpstr>計算例</vt:lpstr>
      <vt:lpstr>計算例</vt:lpstr>
      <vt:lpstr>計算例</vt:lpstr>
      <vt:lpstr>計算例</vt:lpstr>
      <vt:lpstr>計算例</vt:lpstr>
      <vt:lpstr>計算例</vt:lpstr>
      <vt:lpstr>計算例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watanabe</dc:creator>
  <cp:lastModifiedBy>watanabe</cp:lastModifiedBy>
  <cp:revision>49</cp:revision>
  <dcterms:created xsi:type="dcterms:W3CDTF">2016-02-04T01:07:45Z</dcterms:created>
  <dcterms:modified xsi:type="dcterms:W3CDTF">2016-02-04T02:40:54Z</dcterms:modified>
</cp:coreProperties>
</file>